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2"/>
  </p:sldMasterIdLst>
  <p:notesMasterIdLst>
    <p:notesMasterId r:id="rId18"/>
  </p:notesMasterIdLst>
  <p:handoutMasterIdLst>
    <p:handoutMasterId r:id="rId19"/>
  </p:handoutMasterIdLst>
  <p:sldIdLst>
    <p:sldId id="268" r:id="rId3"/>
    <p:sldId id="269" r:id="rId4"/>
    <p:sldId id="267" r:id="rId5"/>
    <p:sldId id="260" r:id="rId6"/>
    <p:sldId id="258" r:id="rId7"/>
    <p:sldId id="261" r:id="rId8"/>
    <p:sldId id="270" r:id="rId9"/>
    <p:sldId id="271" r:id="rId10"/>
    <p:sldId id="273" r:id="rId11"/>
    <p:sldId id="272" r:id="rId12"/>
    <p:sldId id="274" r:id="rId13"/>
    <p:sldId id="276" r:id="rId14"/>
    <p:sldId id="277" r:id="rId15"/>
    <p:sldId id="278"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3" d="100"/>
          <a:sy n="83" d="100"/>
        </p:scale>
        <p:origin x="-128" y="-176"/>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997C4-01DA-3C46-A581-4035332738CB}"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8CB7F82F-0F5E-D243-B244-085D5C4925A2}">
      <dgm:prSet phldrT="[Text]"/>
      <dgm:spPr/>
      <dgm:t>
        <a:bodyPr/>
        <a:lstStyle/>
        <a:p>
          <a:r>
            <a:rPr lang="en-US" dirty="0" smtClean="0"/>
            <a:t> </a:t>
          </a:r>
          <a:endParaRPr lang="en-US" dirty="0"/>
        </a:p>
      </dgm:t>
    </dgm:pt>
    <dgm:pt modelId="{2BF6A9EC-67D3-3D49-B620-FCEDE2F1C4D8}" type="parTrans" cxnId="{4EDCA1B1-8F41-B340-81CA-F403EE8999FC}">
      <dgm:prSet/>
      <dgm:spPr/>
      <dgm:t>
        <a:bodyPr/>
        <a:lstStyle/>
        <a:p>
          <a:endParaRPr lang="en-US"/>
        </a:p>
      </dgm:t>
    </dgm:pt>
    <dgm:pt modelId="{26D91FD7-9EFC-AC47-B30D-9D7F4F6D82E9}" type="sibTrans" cxnId="{4EDCA1B1-8F41-B340-81CA-F403EE8999FC}">
      <dgm:prSet/>
      <dgm:spPr/>
      <dgm:t>
        <a:bodyPr/>
        <a:lstStyle/>
        <a:p>
          <a:endParaRPr lang="en-US"/>
        </a:p>
      </dgm:t>
    </dgm:pt>
    <dgm:pt modelId="{E45615F8-99D2-F641-9466-4A567CE92B04}">
      <dgm:prSet phldrT="[Text]"/>
      <dgm:spPr/>
      <dgm:t>
        <a:bodyPr/>
        <a:lstStyle/>
        <a:p>
          <a:r>
            <a:rPr lang="en-US" dirty="0" smtClean="0"/>
            <a:t> </a:t>
          </a:r>
          <a:endParaRPr lang="en-US" dirty="0"/>
        </a:p>
      </dgm:t>
    </dgm:pt>
    <dgm:pt modelId="{E42B1A13-3760-D54D-AF74-20DAA65B793D}" type="parTrans" cxnId="{88F88228-42DB-CE48-A0A9-5CBD9E221082}">
      <dgm:prSet/>
      <dgm:spPr/>
      <dgm:t>
        <a:bodyPr/>
        <a:lstStyle/>
        <a:p>
          <a:endParaRPr lang="en-US"/>
        </a:p>
      </dgm:t>
    </dgm:pt>
    <dgm:pt modelId="{CA163AD7-831E-1F43-86C4-9F851A334DE1}" type="sibTrans" cxnId="{88F88228-42DB-CE48-A0A9-5CBD9E221082}">
      <dgm:prSet/>
      <dgm:spPr/>
      <dgm:t>
        <a:bodyPr/>
        <a:lstStyle/>
        <a:p>
          <a:endParaRPr lang="en-US"/>
        </a:p>
      </dgm:t>
    </dgm:pt>
    <dgm:pt modelId="{A8DE99EC-2233-9648-9EED-6A87016D9CE4}">
      <dgm:prSet phldrT="[Text]"/>
      <dgm:spPr/>
      <dgm:t>
        <a:bodyPr/>
        <a:lstStyle/>
        <a:p>
          <a:r>
            <a:rPr lang="en-US" dirty="0" smtClean="0"/>
            <a:t> </a:t>
          </a:r>
          <a:endParaRPr lang="en-US" dirty="0"/>
        </a:p>
      </dgm:t>
    </dgm:pt>
    <dgm:pt modelId="{52B2677F-28B6-2043-89AF-B220DFD6DAAE}" type="parTrans" cxnId="{32A46B26-0FEB-AD41-9B82-E95F42A36230}">
      <dgm:prSet/>
      <dgm:spPr/>
      <dgm:t>
        <a:bodyPr/>
        <a:lstStyle/>
        <a:p>
          <a:endParaRPr lang="en-US"/>
        </a:p>
      </dgm:t>
    </dgm:pt>
    <dgm:pt modelId="{F6BE3EB3-00DB-3B4C-8C8D-A8EFF3F1DC81}" type="sibTrans" cxnId="{32A46B26-0FEB-AD41-9B82-E95F42A36230}">
      <dgm:prSet/>
      <dgm:spPr/>
      <dgm:t>
        <a:bodyPr/>
        <a:lstStyle/>
        <a:p>
          <a:endParaRPr lang="en-US"/>
        </a:p>
      </dgm:t>
    </dgm:pt>
    <dgm:pt modelId="{91F0984E-5B32-B24F-9139-828DF1EA2CC8}">
      <dgm:prSet phldrT="[Text]"/>
      <dgm:spPr/>
      <dgm:t>
        <a:bodyPr/>
        <a:lstStyle/>
        <a:p>
          <a:r>
            <a:rPr lang="en-US" dirty="0" smtClean="0"/>
            <a:t> </a:t>
          </a:r>
          <a:endParaRPr lang="en-US" dirty="0"/>
        </a:p>
      </dgm:t>
    </dgm:pt>
    <dgm:pt modelId="{8285CF3F-D70A-1B4D-917C-46AD1A6BD49D}" type="parTrans" cxnId="{E8BE61A2-56B0-1A40-904F-ED221F344B47}">
      <dgm:prSet/>
      <dgm:spPr/>
      <dgm:t>
        <a:bodyPr/>
        <a:lstStyle/>
        <a:p>
          <a:endParaRPr lang="en-US"/>
        </a:p>
      </dgm:t>
    </dgm:pt>
    <dgm:pt modelId="{C7EED969-1FAA-C249-97DD-16787C56644C}" type="sibTrans" cxnId="{E8BE61A2-56B0-1A40-904F-ED221F344B47}">
      <dgm:prSet/>
      <dgm:spPr/>
      <dgm:t>
        <a:bodyPr/>
        <a:lstStyle/>
        <a:p>
          <a:endParaRPr lang="en-US"/>
        </a:p>
      </dgm:t>
    </dgm:pt>
    <dgm:pt modelId="{EE79C9E0-E13E-E641-8C3D-A9A2398FDAB0}">
      <dgm:prSet phldrT="[Text]"/>
      <dgm:spPr/>
      <dgm:t>
        <a:bodyPr/>
        <a:lstStyle/>
        <a:p>
          <a:r>
            <a:rPr lang="en-US" dirty="0" smtClean="0"/>
            <a:t> </a:t>
          </a:r>
          <a:endParaRPr lang="en-US" dirty="0"/>
        </a:p>
      </dgm:t>
    </dgm:pt>
    <dgm:pt modelId="{5AB1D73A-20DB-0749-82C3-89F47B301FC4}" type="parTrans" cxnId="{C0CB9130-1B82-FB40-9409-E795A7301C55}">
      <dgm:prSet/>
      <dgm:spPr/>
      <dgm:t>
        <a:bodyPr/>
        <a:lstStyle/>
        <a:p>
          <a:endParaRPr lang="en-US"/>
        </a:p>
      </dgm:t>
    </dgm:pt>
    <dgm:pt modelId="{76B11C3B-4702-F047-A474-778E921EB6B3}" type="sibTrans" cxnId="{C0CB9130-1B82-FB40-9409-E795A7301C55}">
      <dgm:prSet/>
      <dgm:spPr/>
      <dgm:t>
        <a:bodyPr/>
        <a:lstStyle/>
        <a:p>
          <a:endParaRPr lang="en-US"/>
        </a:p>
      </dgm:t>
    </dgm:pt>
    <dgm:pt modelId="{2FDC2E0C-E006-7348-9CBB-E46D7C3132B2}" type="pres">
      <dgm:prSet presAssocID="{206997C4-01DA-3C46-A581-4035332738CB}" presName="cycle" presStyleCnt="0">
        <dgm:presLayoutVars>
          <dgm:dir/>
          <dgm:resizeHandles val="exact"/>
        </dgm:presLayoutVars>
      </dgm:prSet>
      <dgm:spPr/>
      <dgm:t>
        <a:bodyPr/>
        <a:lstStyle/>
        <a:p>
          <a:endParaRPr lang="en-US"/>
        </a:p>
      </dgm:t>
    </dgm:pt>
    <dgm:pt modelId="{D465DA18-B70F-0B41-B95E-CFC7815264DA}" type="pres">
      <dgm:prSet presAssocID="{8CB7F82F-0F5E-D243-B244-085D5C4925A2}" presName="dummy" presStyleCnt="0"/>
      <dgm:spPr/>
    </dgm:pt>
    <dgm:pt modelId="{50E4D87D-A911-B948-903A-EA099C186931}" type="pres">
      <dgm:prSet presAssocID="{8CB7F82F-0F5E-D243-B244-085D5C4925A2}" presName="node" presStyleLbl="revTx" presStyleIdx="0" presStyleCnt="5">
        <dgm:presLayoutVars>
          <dgm:bulletEnabled val="1"/>
        </dgm:presLayoutVars>
      </dgm:prSet>
      <dgm:spPr/>
      <dgm:t>
        <a:bodyPr/>
        <a:lstStyle/>
        <a:p>
          <a:endParaRPr lang="en-US"/>
        </a:p>
      </dgm:t>
    </dgm:pt>
    <dgm:pt modelId="{A252CC0C-0574-954C-9DE0-985BA2154829}" type="pres">
      <dgm:prSet presAssocID="{26D91FD7-9EFC-AC47-B30D-9D7F4F6D82E9}" presName="sibTrans" presStyleLbl="node1" presStyleIdx="0" presStyleCnt="5" custLinFactNeighborX="-15103" custLinFactNeighborY="-990"/>
      <dgm:spPr/>
      <dgm:t>
        <a:bodyPr/>
        <a:lstStyle/>
        <a:p>
          <a:endParaRPr lang="en-US"/>
        </a:p>
      </dgm:t>
    </dgm:pt>
    <dgm:pt modelId="{45436E09-0DEC-2342-826B-44BFEFEBFFAC}" type="pres">
      <dgm:prSet presAssocID="{E45615F8-99D2-F641-9466-4A567CE92B04}" presName="dummy" presStyleCnt="0"/>
      <dgm:spPr/>
    </dgm:pt>
    <dgm:pt modelId="{4247AA39-EEEE-4742-94EB-7D14C3A3211C}" type="pres">
      <dgm:prSet presAssocID="{E45615F8-99D2-F641-9466-4A567CE92B04}" presName="node" presStyleLbl="revTx" presStyleIdx="1" presStyleCnt="5">
        <dgm:presLayoutVars>
          <dgm:bulletEnabled val="1"/>
        </dgm:presLayoutVars>
      </dgm:prSet>
      <dgm:spPr/>
      <dgm:t>
        <a:bodyPr/>
        <a:lstStyle/>
        <a:p>
          <a:endParaRPr lang="en-US"/>
        </a:p>
      </dgm:t>
    </dgm:pt>
    <dgm:pt modelId="{7B5CB8B0-BC2A-A24C-B333-4FB1FC1C3B12}" type="pres">
      <dgm:prSet presAssocID="{CA163AD7-831E-1F43-86C4-9F851A334DE1}" presName="sibTrans" presStyleLbl="node1" presStyleIdx="1" presStyleCnt="5" custLinFactNeighborX="-9408" custLinFactNeighborY="-6438"/>
      <dgm:spPr/>
      <dgm:t>
        <a:bodyPr/>
        <a:lstStyle/>
        <a:p>
          <a:endParaRPr lang="en-US"/>
        </a:p>
      </dgm:t>
    </dgm:pt>
    <dgm:pt modelId="{1E1451D9-6FAF-BA45-A8D8-B0CB50D46758}" type="pres">
      <dgm:prSet presAssocID="{A8DE99EC-2233-9648-9EED-6A87016D9CE4}" presName="dummy" presStyleCnt="0"/>
      <dgm:spPr/>
    </dgm:pt>
    <dgm:pt modelId="{55466EE4-9701-E546-AE06-4A0DD657379D}" type="pres">
      <dgm:prSet presAssocID="{A8DE99EC-2233-9648-9EED-6A87016D9CE4}" presName="node" presStyleLbl="revTx" presStyleIdx="2" presStyleCnt="5">
        <dgm:presLayoutVars>
          <dgm:bulletEnabled val="1"/>
        </dgm:presLayoutVars>
      </dgm:prSet>
      <dgm:spPr/>
      <dgm:t>
        <a:bodyPr/>
        <a:lstStyle/>
        <a:p>
          <a:endParaRPr lang="en-US"/>
        </a:p>
      </dgm:t>
    </dgm:pt>
    <dgm:pt modelId="{4D9CE7D6-949B-EB40-8BD7-4657DB25B99F}" type="pres">
      <dgm:prSet presAssocID="{F6BE3EB3-00DB-3B4C-8C8D-A8EFF3F1DC81}" presName="sibTrans" presStyleLbl="node1" presStyleIdx="2" presStyleCnt="5" custLinFactNeighborX="-2476" custLinFactNeighborY="-6190"/>
      <dgm:spPr/>
      <dgm:t>
        <a:bodyPr/>
        <a:lstStyle/>
        <a:p>
          <a:endParaRPr lang="en-US"/>
        </a:p>
      </dgm:t>
    </dgm:pt>
    <dgm:pt modelId="{A45C1572-C575-9148-8D0B-1C31BEA8414F}" type="pres">
      <dgm:prSet presAssocID="{91F0984E-5B32-B24F-9139-828DF1EA2CC8}" presName="dummy" presStyleCnt="0"/>
      <dgm:spPr/>
    </dgm:pt>
    <dgm:pt modelId="{A553EEF0-5E99-7740-BB83-2C0B4861373E}" type="pres">
      <dgm:prSet presAssocID="{91F0984E-5B32-B24F-9139-828DF1EA2CC8}" presName="node" presStyleLbl="revTx" presStyleIdx="3" presStyleCnt="5">
        <dgm:presLayoutVars>
          <dgm:bulletEnabled val="1"/>
        </dgm:presLayoutVars>
      </dgm:prSet>
      <dgm:spPr/>
      <dgm:t>
        <a:bodyPr/>
        <a:lstStyle/>
        <a:p>
          <a:endParaRPr lang="en-US"/>
        </a:p>
      </dgm:t>
    </dgm:pt>
    <dgm:pt modelId="{78253D15-5735-A142-9D18-C4480AEAB66C}" type="pres">
      <dgm:prSet presAssocID="{C7EED969-1FAA-C249-97DD-16787C56644C}" presName="sibTrans" presStyleLbl="node1" presStyleIdx="3" presStyleCnt="5" custLinFactNeighborX="-248" custLinFactNeighborY="-14318"/>
      <dgm:spPr/>
      <dgm:t>
        <a:bodyPr/>
        <a:lstStyle/>
        <a:p>
          <a:endParaRPr lang="en-US"/>
        </a:p>
      </dgm:t>
    </dgm:pt>
    <dgm:pt modelId="{8A1349B5-B3D3-D84E-A52E-F2D5918B6C09}" type="pres">
      <dgm:prSet presAssocID="{EE79C9E0-E13E-E641-8C3D-A9A2398FDAB0}" presName="dummy" presStyleCnt="0"/>
      <dgm:spPr/>
    </dgm:pt>
    <dgm:pt modelId="{614F014C-32E0-654E-BD79-4DEF8D036E5F}" type="pres">
      <dgm:prSet presAssocID="{EE79C9E0-E13E-E641-8C3D-A9A2398FDAB0}" presName="node" presStyleLbl="revTx" presStyleIdx="4" presStyleCnt="5">
        <dgm:presLayoutVars>
          <dgm:bulletEnabled val="1"/>
        </dgm:presLayoutVars>
      </dgm:prSet>
      <dgm:spPr/>
      <dgm:t>
        <a:bodyPr/>
        <a:lstStyle/>
        <a:p>
          <a:endParaRPr lang="en-US"/>
        </a:p>
      </dgm:t>
    </dgm:pt>
    <dgm:pt modelId="{ED515D2E-8692-1141-83A1-0BA25226DBF4}" type="pres">
      <dgm:prSet presAssocID="{76B11C3B-4702-F047-A474-778E921EB6B3}" presName="sibTrans" presStyleLbl="node1" presStyleIdx="4" presStyleCnt="5" custScaleX="105777" custScaleY="90504" custLinFactNeighborX="-15350" custLinFactNeighborY="-1486"/>
      <dgm:spPr/>
      <dgm:t>
        <a:bodyPr/>
        <a:lstStyle/>
        <a:p>
          <a:endParaRPr lang="en-US"/>
        </a:p>
      </dgm:t>
    </dgm:pt>
  </dgm:ptLst>
  <dgm:cxnLst>
    <dgm:cxn modelId="{67D7066A-ECFC-8E45-BE31-20340F345D61}" type="presOf" srcId="{91F0984E-5B32-B24F-9139-828DF1EA2CC8}" destId="{A553EEF0-5E99-7740-BB83-2C0B4861373E}" srcOrd="0" destOrd="0" presId="urn:microsoft.com/office/officeart/2005/8/layout/cycle1"/>
    <dgm:cxn modelId="{3582E8CD-4C8D-2643-A3FF-D9140846FE18}" type="presOf" srcId="{76B11C3B-4702-F047-A474-778E921EB6B3}" destId="{ED515D2E-8692-1141-83A1-0BA25226DBF4}" srcOrd="0" destOrd="0" presId="urn:microsoft.com/office/officeart/2005/8/layout/cycle1"/>
    <dgm:cxn modelId="{5F38E8C3-5A36-C04A-B8D6-D07E4B8E0A24}" type="presOf" srcId="{E45615F8-99D2-F641-9466-4A567CE92B04}" destId="{4247AA39-EEEE-4742-94EB-7D14C3A3211C}" srcOrd="0" destOrd="0" presId="urn:microsoft.com/office/officeart/2005/8/layout/cycle1"/>
    <dgm:cxn modelId="{B80B362B-D2B7-A447-A4BC-461F6CA22A6B}" type="presOf" srcId="{EE79C9E0-E13E-E641-8C3D-A9A2398FDAB0}" destId="{614F014C-32E0-654E-BD79-4DEF8D036E5F}" srcOrd="0" destOrd="0" presId="urn:microsoft.com/office/officeart/2005/8/layout/cycle1"/>
    <dgm:cxn modelId="{5FDFDE9F-4DE6-AB45-A827-8716A29769B1}" type="presOf" srcId="{206997C4-01DA-3C46-A581-4035332738CB}" destId="{2FDC2E0C-E006-7348-9CBB-E46D7C3132B2}" srcOrd="0" destOrd="0" presId="urn:microsoft.com/office/officeart/2005/8/layout/cycle1"/>
    <dgm:cxn modelId="{C0CB9130-1B82-FB40-9409-E795A7301C55}" srcId="{206997C4-01DA-3C46-A581-4035332738CB}" destId="{EE79C9E0-E13E-E641-8C3D-A9A2398FDAB0}" srcOrd="4" destOrd="0" parTransId="{5AB1D73A-20DB-0749-82C3-89F47B301FC4}" sibTransId="{76B11C3B-4702-F047-A474-778E921EB6B3}"/>
    <dgm:cxn modelId="{55D995B1-0C0D-2D48-85B4-5BD2F316448B}" type="presOf" srcId="{A8DE99EC-2233-9648-9EED-6A87016D9CE4}" destId="{55466EE4-9701-E546-AE06-4A0DD657379D}" srcOrd="0" destOrd="0" presId="urn:microsoft.com/office/officeart/2005/8/layout/cycle1"/>
    <dgm:cxn modelId="{4EDCA1B1-8F41-B340-81CA-F403EE8999FC}" srcId="{206997C4-01DA-3C46-A581-4035332738CB}" destId="{8CB7F82F-0F5E-D243-B244-085D5C4925A2}" srcOrd="0" destOrd="0" parTransId="{2BF6A9EC-67D3-3D49-B620-FCEDE2F1C4D8}" sibTransId="{26D91FD7-9EFC-AC47-B30D-9D7F4F6D82E9}"/>
    <dgm:cxn modelId="{2AF0B2E7-9930-144A-B064-E17AEC4C8536}" type="presOf" srcId="{CA163AD7-831E-1F43-86C4-9F851A334DE1}" destId="{7B5CB8B0-BC2A-A24C-B333-4FB1FC1C3B12}" srcOrd="0" destOrd="0" presId="urn:microsoft.com/office/officeart/2005/8/layout/cycle1"/>
    <dgm:cxn modelId="{88F88228-42DB-CE48-A0A9-5CBD9E221082}" srcId="{206997C4-01DA-3C46-A581-4035332738CB}" destId="{E45615F8-99D2-F641-9466-4A567CE92B04}" srcOrd="1" destOrd="0" parTransId="{E42B1A13-3760-D54D-AF74-20DAA65B793D}" sibTransId="{CA163AD7-831E-1F43-86C4-9F851A334DE1}"/>
    <dgm:cxn modelId="{13F0EAA2-261A-3847-B269-D21D4D0D5B73}" type="presOf" srcId="{26D91FD7-9EFC-AC47-B30D-9D7F4F6D82E9}" destId="{A252CC0C-0574-954C-9DE0-985BA2154829}" srcOrd="0" destOrd="0" presId="urn:microsoft.com/office/officeart/2005/8/layout/cycle1"/>
    <dgm:cxn modelId="{39CD4366-17E7-ED41-AA27-5D6CBD0F4F0F}" type="presOf" srcId="{F6BE3EB3-00DB-3B4C-8C8D-A8EFF3F1DC81}" destId="{4D9CE7D6-949B-EB40-8BD7-4657DB25B99F}" srcOrd="0" destOrd="0" presId="urn:microsoft.com/office/officeart/2005/8/layout/cycle1"/>
    <dgm:cxn modelId="{E8BE61A2-56B0-1A40-904F-ED221F344B47}" srcId="{206997C4-01DA-3C46-A581-4035332738CB}" destId="{91F0984E-5B32-B24F-9139-828DF1EA2CC8}" srcOrd="3" destOrd="0" parTransId="{8285CF3F-D70A-1B4D-917C-46AD1A6BD49D}" sibTransId="{C7EED969-1FAA-C249-97DD-16787C56644C}"/>
    <dgm:cxn modelId="{32A46B26-0FEB-AD41-9B82-E95F42A36230}" srcId="{206997C4-01DA-3C46-A581-4035332738CB}" destId="{A8DE99EC-2233-9648-9EED-6A87016D9CE4}" srcOrd="2" destOrd="0" parTransId="{52B2677F-28B6-2043-89AF-B220DFD6DAAE}" sibTransId="{F6BE3EB3-00DB-3B4C-8C8D-A8EFF3F1DC81}"/>
    <dgm:cxn modelId="{8F51E8F8-0597-5C43-B477-11C4F3B65F0D}" type="presOf" srcId="{8CB7F82F-0F5E-D243-B244-085D5C4925A2}" destId="{50E4D87D-A911-B948-903A-EA099C186931}" srcOrd="0" destOrd="0" presId="urn:microsoft.com/office/officeart/2005/8/layout/cycle1"/>
    <dgm:cxn modelId="{9344C027-DF50-A54E-8B67-1346F6EA2D34}" type="presOf" srcId="{C7EED969-1FAA-C249-97DD-16787C56644C}" destId="{78253D15-5735-A142-9D18-C4480AEAB66C}" srcOrd="0" destOrd="0" presId="urn:microsoft.com/office/officeart/2005/8/layout/cycle1"/>
    <dgm:cxn modelId="{5DAF1262-8360-BF48-BF74-D94E104B9BDE}" type="presParOf" srcId="{2FDC2E0C-E006-7348-9CBB-E46D7C3132B2}" destId="{D465DA18-B70F-0B41-B95E-CFC7815264DA}" srcOrd="0" destOrd="0" presId="urn:microsoft.com/office/officeart/2005/8/layout/cycle1"/>
    <dgm:cxn modelId="{BCB7F51F-629D-704D-B518-337FEBC9C078}" type="presParOf" srcId="{2FDC2E0C-E006-7348-9CBB-E46D7C3132B2}" destId="{50E4D87D-A911-B948-903A-EA099C186931}" srcOrd="1" destOrd="0" presId="urn:microsoft.com/office/officeart/2005/8/layout/cycle1"/>
    <dgm:cxn modelId="{38C12083-33A2-E843-BCD7-7CC7E2FFA838}" type="presParOf" srcId="{2FDC2E0C-E006-7348-9CBB-E46D7C3132B2}" destId="{A252CC0C-0574-954C-9DE0-985BA2154829}" srcOrd="2" destOrd="0" presId="urn:microsoft.com/office/officeart/2005/8/layout/cycle1"/>
    <dgm:cxn modelId="{4F768A9C-6FD6-BA46-BE2F-D94768AC329D}" type="presParOf" srcId="{2FDC2E0C-E006-7348-9CBB-E46D7C3132B2}" destId="{45436E09-0DEC-2342-826B-44BFEFEBFFAC}" srcOrd="3" destOrd="0" presId="urn:microsoft.com/office/officeart/2005/8/layout/cycle1"/>
    <dgm:cxn modelId="{4F1E21A2-0553-CB45-8D6A-9FECFFFF096F}" type="presParOf" srcId="{2FDC2E0C-E006-7348-9CBB-E46D7C3132B2}" destId="{4247AA39-EEEE-4742-94EB-7D14C3A3211C}" srcOrd="4" destOrd="0" presId="urn:microsoft.com/office/officeart/2005/8/layout/cycle1"/>
    <dgm:cxn modelId="{E22F0622-2449-B042-A956-CAC6577F47ED}" type="presParOf" srcId="{2FDC2E0C-E006-7348-9CBB-E46D7C3132B2}" destId="{7B5CB8B0-BC2A-A24C-B333-4FB1FC1C3B12}" srcOrd="5" destOrd="0" presId="urn:microsoft.com/office/officeart/2005/8/layout/cycle1"/>
    <dgm:cxn modelId="{23DB2B87-6799-8E40-A925-B25DA918ABDE}" type="presParOf" srcId="{2FDC2E0C-E006-7348-9CBB-E46D7C3132B2}" destId="{1E1451D9-6FAF-BA45-A8D8-B0CB50D46758}" srcOrd="6" destOrd="0" presId="urn:microsoft.com/office/officeart/2005/8/layout/cycle1"/>
    <dgm:cxn modelId="{77031BCA-D99F-2745-87F0-6836396BC847}" type="presParOf" srcId="{2FDC2E0C-E006-7348-9CBB-E46D7C3132B2}" destId="{55466EE4-9701-E546-AE06-4A0DD657379D}" srcOrd="7" destOrd="0" presId="urn:microsoft.com/office/officeart/2005/8/layout/cycle1"/>
    <dgm:cxn modelId="{07BD6A5B-A751-4D48-9F5E-63877EEB5156}" type="presParOf" srcId="{2FDC2E0C-E006-7348-9CBB-E46D7C3132B2}" destId="{4D9CE7D6-949B-EB40-8BD7-4657DB25B99F}" srcOrd="8" destOrd="0" presId="urn:microsoft.com/office/officeart/2005/8/layout/cycle1"/>
    <dgm:cxn modelId="{719422BB-0583-1245-80C6-CC29B39FFB81}" type="presParOf" srcId="{2FDC2E0C-E006-7348-9CBB-E46D7C3132B2}" destId="{A45C1572-C575-9148-8D0B-1C31BEA8414F}" srcOrd="9" destOrd="0" presId="urn:microsoft.com/office/officeart/2005/8/layout/cycle1"/>
    <dgm:cxn modelId="{24C84442-193E-B84F-A0F8-4781D9CFFEF5}" type="presParOf" srcId="{2FDC2E0C-E006-7348-9CBB-E46D7C3132B2}" destId="{A553EEF0-5E99-7740-BB83-2C0B4861373E}" srcOrd="10" destOrd="0" presId="urn:microsoft.com/office/officeart/2005/8/layout/cycle1"/>
    <dgm:cxn modelId="{33F5BADE-4459-DB4E-BB91-445E6E796261}" type="presParOf" srcId="{2FDC2E0C-E006-7348-9CBB-E46D7C3132B2}" destId="{78253D15-5735-A142-9D18-C4480AEAB66C}" srcOrd="11" destOrd="0" presId="urn:microsoft.com/office/officeart/2005/8/layout/cycle1"/>
    <dgm:cxn modelId="{67712083-BA9F-E341-BB52-DB63FBB7608F}" type="presParOf" srcId="{2FDC2E0C-E006-7348-9CBB-E46D7C3132B2}" destId="{8A1349B5-B3D3-D84E-A52E-F2D5918B6C09}" srcOrd="12" destOrd="0" presId="urn:microsoft.com/office/officeart/2005/8/layout/cycle1"/>
    <dgm:cxn modelId="{19CD3140-D313-044F-8ADF-7C5916036BF9}" type="presParOf" srcId="{2FDC2E0C-E006-7348-9CBB-E46D7C3132B2}" destId="{614F014C-32E0-654E-BD79-4DEF8D036E5F}" srcOrd="13" destOrd="0" presId="urn:microsoft.com/office/officeart/2005/8/layout/cycle1"/>
    <dgm:cxn modelId="{E80C4F35-3CC9-F843-9F80-A6DF5EC3603E}" type="presParOf" srcId="{2FDC2E0C-E006-7348-9CBB-E46D7C3132B2}" destId="{ED515D2E-8692-1141-83A1-0BA25226DBF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E1F87E0E-FF3E-47D3-BFF3-1936BDC1B9A7}">
      <dgm:prSet phldrT="[Text]"/>
      <dgm:spPr/>
      <dgm:t>
        <a:bodyPr/>
        <a:lstStyle/>
        <a:p>
          <a:endParaRPr lang="en-US"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dgm:spPr/>
      <dgm:t>
        <a:bodyPr/>
        <a:lstStyle/>
        <a:p>
          <a:r>
            <a:rPr lang="en-US" dirty="0" smtClean="0"/>
            <a:t>God</a:t>
          </a:r>
          <a:endParaRPr lang="en-US"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B626C495-F3A7-4ADE-A0FE-4E7983E98359}">
      <dgm:prSet phldrT="[Text]"/>
      <dgm:spPr/>
      <dgm:t>
        <a:bodyPr/>
        <a:lstStyle/>
        <a:p>
          <a:r>
            <a:rPr lang="en-US" dirty="0" smtClean="0"/>
            <a:t>Creation</a:t>
          </a:r>
          <a:endParaRPr lang="en-US"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dgm:spPr/>
      <dgm:t>
        <a:bodyPr/>
        <a:lstStyle/>
        <a:p>
          <a:r>
            <a:rPr lang="en-US" dirty="0" smtClean="0"/>
            <a:t>Humanity</a:t>
          </a:r>
          <a:endParaRPr lang="en-US" dirty="0"/>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A13E38D7-C6B0-484E-83D5-F1F57A06AA94}">
      <dgm:prSet phldrT="[Text]"/>
      <dgm:spPr/>
      <dgm:t>
        <a:bodyPr/>
        <a:lstStyle/>
        <a:p>
          <a:r>
            <a:rPr lang="en-US" dirty="0" smtClean="0"/>
            <a:t>Humanity</a:t>
          </a:r>
          <a:endParaRPr lang="en-US" dirty="0"/>
        </a:p>
      </dgm:t>
    </dgm:pt>
    <dgm:pt modelId="{2BF69D6A-1834-C949-879D-2F2DA5813D7D}" type="parTrans" cxnId="{A2382C3A-F5A4-CB4E-9437-B58D88ABB23B}">
      <dgm:prSet/>
      <dgm:spPr/>
      <dgm:t>
        <a:bodyPr/>
        <a:lstStyle/>
        <a:p>
          <a:endParaRPr lang="en-US"/>
        </a:p>
      </dgm:t>
    </dgm:pt>
    <dgm:pt modelId="{6E742FEE-AEA8-8E47-B0B2-729308B77FC5}" type="sibTrans" cxnId="{A2382C3A-F5A4-CB4E-9437-B58D88ABB23B}">
      <dgm:prSet/>
      <dgm:spPr/>
      <dgm:t>
        <a:bodyPr/>
        <a:lstStyle/>
        <a:p>
          <a:endParaRPr lang="en-US"/>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5"/>
      <dgm:spPr/>
      <dgm:t>
        <a:bodyPr/>
        <a:lstStyle/>
        <a:p>
          <a:endParaRPr lang="en-US"/>
        </a:p>
      </dgm:t>
    </dgm:pt>
    <dgm:pt modelId="{E7BFA9EE-B858-4016-80BA-575963560F75}" type="pres">
      <dgm:prSet presAssocID="{2356E178-4180-471B-A95D-2442FCF758CB}" presName="node" presStyleLbl="vennNode1" presStyleIdx="1" presStyleCnt="5">
        <dgm:presLayoutVars>
          <dgm:bulletEnabled val="1"/>
        </dgm:presLayoutVars>
      </dgm:prSet>
      <dgm:spPr/>
      <dgm:t>
        <a:bodyPr/>
        <a:lstStyle/>
        <a:p>
          <a:endParaRPr lang="en-US"/>
        </a:p>
      </dgm:t>
    </dgm:pt>
    <dgm:pt modelId="{E0DEE663-04E6-49D6-A3C7-F8FB5F8BE33B}" type="pres">
      <dgm:prSet presAssocID="{BC2DF43D-A878-4B6A-B15F-7FFBED6EC842}" presName="node" presStyleLbl="vennNode1" presStyleIdx="2" presStyleCnt="5">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5">
        <dgm:presLayoutVars>
          <dgm:bulletEnabled val="1"/>
        </dgm:presLayoutVars>
      </dgm:prSet>
      <dgm:spPr/>
      <dgm:t>
        <a:bodyPr/>
        <a:lstStyle/>
        <a:p>
          <a:endParaRPr lang="en-US"/>
        </a:p>
      </dgm:t>
    </dgm:pt>
    <dgm:pt modelId="{41739E0B-0CE6-474B-A041-0F83ED9922E5}" type="pres">
      <dgm:prSet presAssocID="{A13E38D7-C6B0-484E-83D5-F1F57A06AA94}" presName="node" presStyleLbl="vennNode1" presStyleIdx="4" presStyleCnt="5">
        <dgm:presLayoutVars>
          <dgm:bulletEnabled val="1"/>
        </dgm:presLayoutVars>
      </dgm:prSet>
      <dgm:spPr/>
      <dgm:t>
        <a:bodyPr/>
        <a:lstStyle/>
        <a:p>
          <a:endParaRPr lang="en-US"/>
        </a:p>
      </dgm:t>
    </dgm:pt>
  </dgm:ptLst>
  <dgm:cxnLst>
    <dgm:cxn modelId="{3D751365-FC4E-4999-8138-5C7B52A6F84F}" srcId="{E1F87E0E-FF3E-47D3-BFF3-1936BDC1B9A7}" destId="{2356E178-4180-471B-A95D-2442FCF758CB}" srcOrd="0" destOrd="0" parTransId="{28637787-CABB-4AAD-B4EC-042A0B395341}" sibTransId="{419F9E5C-97BF-4A9A-8E09-71B55289B3AE}"/>
    <dgm:cxn modelId="{A2382C3A-F5A4-CB4E-9437-B58D88ABB23B}" srcId="{E1F87E0E-FF3E-47D3-BFF3-1936BDC1B9A7}" destId="{A13E38D7-C6B0-484E-83D5-F1F57A06AA94}" srcOrd="3" destOrd="0" parTransId="{2BF69D6A-1834-C949-879D-2F2DA5813D7D}" sibTransId="{6E742FEE-AEA8-8E47-B0B2-729308B77FC5}"/>
    <dgm:cxn modelId="{5C40F758-5264-4653-AF57-ED244AC8F3A3}" srcId="{E1F87E0E-FF3E-47D3-BFF3-1936BDC1B9A7}" destId="{BC2DF43D-A878-4B6A-B15F-7FFBED6EC842}" srcOrd="1" destOrd="0" parTransId="{17DD7635-F2DC-43BE-A312-49946A09DBA4}" sibTransId="{E6A990DC-0228-4E23-ABC6-C9EE879B9A00}"/>
    <dgm:cxn modelId="{13AF98FC-2DB9-4B5F-85B0-E587DE19880D}" srcId="{E1F87E0E-FF3E-47D3-BFF3-1936BDC1B9A7}" destId="{B626C495-F3A7-4ADE-A0FE-4E7983E98359}" srcOrd="2" destOrd="0" parTransId="{6F2AC2C2-8163-4C6A-99C5-72A6C2B2A33F}" sibTransId="{91A8EA40-4823-4FE8-82D6-C24B81F0FC1F}"/>
    <dgm:cxn modelId="{14C3170B-126E-624D-A571-20AC285864EB}" type="presOf" srcId="{B626C495-F3A7-4ADE-A0FE-4E7983E98359}" destId="{BCC6AE36-1AA5-4143-A95B-3979139E867E}" srcOrd="0" destOrd="0" presId="urn:microsoft.com/office/officeart/2005/8/layout/radial3"/>
    <dgm:cxn modelId="{98FD00BD-2599-433A-AC2F-14A7D52BA766}" srcId="{62584336-D0B1-4B0E-BA5C-55B2CED1D394}" destId="{E1F87E0E-FF3E-47D3-BFF3-1936BDC1B9A7}" srcOrd="0" destOrd="0" parTransId="{169E7CD4-95A5-4EA3-A305-1668AA4A744D}" sibTransId="{9C10DDF3-A40F-4978-A049-EE2D16408C99}"/>
    <dgm:cxn modelId="{0A60E30A-80EE-504A-B007-DEB13E9A594D}" type="presOf" srcId="{A13E38D7-C6B0-484E-83D5-F1F57A06AA94}" destId="{41739E0B-0CE6-474B-A041-0F83ED9922E5}" srcOrd="0" destOrd="0" presId="urn:microsoft.com/office/officeart/2005/8/layout/radial3"/>
    <dgm:cxn modelId="{E02A73D4-B73A-FF49-BA96-A6C755559535}" type="presOf" srcId="{2356E178-4180-471B-A95D-2442FCF758CB}" destId="{E7BFA9EE-B858-4016-80BA-575963560F75}" srcOrd="0" destOrd="0" presId="urn:microsoft.com/office/officeart/2005/8/layout/radial3"/>
    <dgm:cxn modelId="{1649EAAC-C3C6-4E45-8072-E8F5EBB3EEE5}" type="presOf" srcId="{E1F87E0E-FF3E-47D3-BFF3-1936BDC1B9A7}" destId="{D4E6F5B5-CA2C-475F-A4B6-5AB59CD1A7CA}" srcOrd="0" destOrd="0" presId="urn:microsoft.com/office/officeart/2005/8/layout/radial3"/>
    <dgm:cxn modelId="{BAFD616A-48D4-4CE2-BE90-B473CBD27401}" type="presOf" srcId="{62584336-D0B1-4B0E-BA5C-55B2CED1D394}" destId="{175F1DAC-7B7E-4D09-8DB8-99368C0C72D4}" srcOrd="0" destOrd="0" presId="urn:microsoft.com/office/officeart/2005/8/layout/radial3"/>
    <dgm:cxn modelId="{88F13084-ED7E-E94C-A2C8-F7E7E2F3A69F}" type="presOf" srcId="{BC2DF43D-A878-4B6A-B15F-7FFBED6EC842}" destId="{E0DEE663-04E6-49D6-A3C7-F8FB5F8BE33B}" srcOrd="0" destOrd="0" presId="urn:microsoft.com/office/officeart/2005/8/layout/radial3"/>
    <dgm:cxn modelId="{914D903A-BBD7-5C43-9D18-2BCE13B8B489}" type="presParOf" srcId="{175F1DAC-7B7E-4D09-8DB8-99368C0C72D4}" destId="{1C01A5B2-67EA-4686-B86C-CBFC598D5477}" srcOrd="0" destOrd="0" presId="urn:microsoft.com/office/officeart/2005/8/layout/radial3"/>
    <dgm:cxn modelId="{25EC9903-7A75-2441-9EBC-7E54FAB9FE3F}" type="presParOf" srcId="{1C01A5B2-67EA-4686-B86C-CBFC598D5477}" destId="{D4E6F5B5-CA2C-475F-A4B6-5AB59CD1A7CA}" srcOrd="0" destOrd="0" presId="urn:microsoft.com/office/officeart/2005/8/layout/radial3"/>
    <dgm:cxn modelId="{36802B92-9AED-354F-991D-5944003E83BD}" type="presParOf" srcId="{1C01A5B2-67EA-4686-B86C-CBFC598D5477}" destId="{E7BFA9EE-B858-4016-80BA-575963560F75}" srcOrd="1" destOrd="0" presId="urn:microsoft.com/office/officeart/2005/8/layout/radial3"/>
    <dgm:cxn modelId="{6A83288B-A183-864F-887C-B9A06B04106D}" type="presParOf" srcId="{1C01A5B2-67EA-4686-B86C-CBFC598D5477}" destId="{E0DEE663-04E6-49D6-A3C7-F8FB5F8BE33B}" srcOrd="2" destOrd="0" presId="urn:microsoft.com/office/officeart/2005/8/layout/radial3"/>
    <dgm:cxn modelId="{F5728E64-5296-D748-A52F-0F3437B131F5}" type="presParOf" srcId="{1C01A5B2-67EA-4686-B86C-CBFC598D5477}" destId="{BCC6AE36-1AA5-4143-A95B-3979139E867E}" srcOrd="3" destOrd="0" presId="urn:microsoft.com/office/officeart/2005/8/layout/radial3"/>
    <dgm:cxn modelId="{7575D0F3-CC08-524B-87F8-460AF8B0D92D}" type="presParOf" srcId="{1C01A5B2-67EA-4686-B86C-CBFC598D5477}" destId="{41739E0B-0CE6-474B-A041-0F83ED9922E5}"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4D87D-A911-B948-903A-EA099C186931}">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4704665" y="39140"/>
        <a:ext cx="1341437" cy="1341437"/>
      </dsp:txXfrm>
    </dsp:sp>
    <dsp:sp modelId="{A252CC0C-0574-954C-9DE0-985BA2154829}">
      <dsp:nvSpPr>
        <dsp:cNvPr id="0" name=""/>
        <dsp:cNvSpPr/>
      </dsp:nvSpPr>
      <dsp:spPr>
        <a:xfrm>
          <a:off x="790049" y="-49399"/>
          <a:ext cx="5028878" cy="5028878"/>
        </a:xfrm>
        <a:prstGeom prst="circularArrow">
          <a:avLst>
            <a:gd name="adj1" fmla="val 5202"/>
            <a:gd name="adj2" fmla="val 336015"/>
            <a:gd name="adj3" fmla="val 21292825"/>
            <a:gd name="adj4" fmla="val 19766604"/>
            <a:gd name="adj5" fmla="val 606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247AA39-EEEE-4742-94EB-7D14C3A3211C}">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5515145" y="2533541"/>
        <a:ext cx="1341437" cy="1341437"/>
      </dsp:txXfrm>
    </dsp:sp>
    <dsp:sp modelId="{7B5CB8B0-BC2A-A24C-B333-4FB1FC1C3B12}">
      <dsp:nvSpPr>
        <dsp:cNvPr id="0" name=""/>
        <dsp:cNvSpPr/>
      </dsp:nvSpPr>
      <dsp:spPr>
        <a:xfrm>
          <a:off x="1076443" y="-323373"/>
          <a:ext cx="5028878" cy="5028878"/>
        </a:xfrm>
        <a:prstGeom prst="circularArrow">
          <a:avLst>
            <a:gd name="adj1" fmla="val 5202"/>
            <a:gd name="adj2" fmla="val 336015"/>
            <a:gd name="adj3" fmla="val 4014266"/>
            <a:gd name="adj4" fmla="val 2253829"/>
            <a:gd name="adj5" fmla="val 606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5466EE4-9701-E546-AE06-4A0DD657379D}">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393281" y="4075166"/>
        <a:ext cx="1341437" cy="1341437"/>
      </dsp:txXfrm>
    </dsp:sp>
    <dsp:sp modelId="{4D9CE7D6-949B-EB40-8BD7-4657DB25B99F}">
      <dsp:nvSpPr>
        <dsp:cNvPr id="0" name=""/>
        <dsp:cNvSpPr/>
      </dsp:nvSpPr>
      <dsp:spPr>
        <a:xfrm>
          <a:off x="1425045" y="-310901"/>
          <a:ext cx="5028878" cy="5028878"/>
        </a:xfrm>
        <a:prstGeom prst="circularArrow">
          <a:avLst>
            <a:gd name="adj1" fmla="val 5202"/>
            <a:gd name="adj2" fmla="val 336015"/>
            <a:gd name="adj3" fmla="val 8210155"/>
            <a:gd name="adj4" fmla="val 6449719"/>
            <a:gd name="adj5" fmla="val 606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553EEF0-5E99-7740-BB83-2C0B4861373E}">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271416" y="2533541"/>
        <a:ext cx="1341437" cy="1341437"/>
      </dsp:txXfrm>
    </dsp:sp>
    <dsp:sp modelId="{78253D15-5735-A142-9D18-C4480AEAB66C}">
      <dsp:nvSpPr>
        <dsp:cNvPr id="0" name=""/>
        <dsp:cNvSpPr/>
      </dsp:nvSpPr>
      <dsp:spPr>
        <a:xfrm>
          <a:off x="1537089" y="-719648"/>
          <a:ext cx="5028878" cy="5028878"/>
        </a:xfrm>
        <a:prstGeom prst="circularArrow">
          <a:avLst>
            <a:gd name="adj1" fmla="val 5202"/>
            <a:gd name="adj2" fmla="val 336015"/>
            <a:gd name="adj3" fmla="val 12297380"/>
            <a:gd name="adj4" fmla="val 10771160"/>
            <a:gd name="adj5" fmla="val 606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14F014C-32E0-654E-BD79-4DEF8D036E5F}">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2081896" y="39140"/>
        <a:ext cx="1341437" cy="1341437"/>
      </dsp:txXfrm>
    </dsp:sp>
    <dsp:sp modelId="{ED515D2E-8692-1141-83A1-0BA25226DBF4}">
      <dsp:nvSpPr>
        <dsp:cNvPr id="0" name=""/>
        <dsp:cNvSpPr/>
      </dsp:nvSpPr>
      <dsp:spPr>
        <a:xfrm>
          <a:off x="632368" y="164427"/>
          <a:ext cx="5319396" cy="4551336"/>
        </a:xfrm>
        <a:prstGeom prst="circularArrow">
          <a:avLst>
            <a:gd name="adj1" fmla="val 5202"/>
            <a:gd name="adj2" fmla="val 336015"/>
            <a:gd name="adj3" fmla="val 16865256"/>
            <a:gd name="adj4" fmla="val 15198729"/>
            <a:gd name="adj5" fmla="val 606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1215497" y="951179"/>
          <a:ext cx="2369604" cy="23696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562517" y="1298199"/>
        <a:ext cx="1675564" cy="1675564"/>
      </dsp:txXfrm>
    </dsp:sp>
    <dsp:sp modelId="{E7BFA9EE-B858-4016-80BA-575963560F75}">
      <dsp:nvSpPr>
        <dsp:cNvPr id="0" name=""/>
        <dsp:cNvSpPr/>
      </dsp:nvSpPr>
      <dsp:spPr>
        <a:xfrm>
          <a:off x="1807898" y="422"/>
          <a:ext cx="1184802" cy="11848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God</a:t>
          </a:r>
          <a:endParaRPr lang="en-US" sz="1400" kern="1200" dirty="0"/>
        </a:p>
      </dsp:txBody>
      <dsp:txXfrm>
        <a:off x="1981408" y="173932"/>
        <a:ext cx="837782" cy="837782"/>
      </dsp:txXfrm>
    </dsp:sp>
    <dsp:sp modelId="{E0DEE663-04E6-49D6-A3C7-F8FB5F8BE33B}">
      <dsp:nvSpPr>
        <dsp:cNvPr id="0" name=""/>
        <dsp:cNvSpPr/>
      </dsp:nvSpPr>
      <dsp:spPr>
        <a:xfrm>
          <a:off x="3351056" y="1543580"/>
          <a:ext cx="1184802" cy="1184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Humanity</a:t>
          </a:r>
          <a:endParaRPr lang="en-US" sz="1400" kern="1200" dirty="0"/>
        </a:p>
      </dsp:txBody>
      <dsp:txXfrm>
        <a:off x="3524566" y="1717090"/>
        <a:ext cx="837782" cy="837782"/>
      </dsp:txXfrm>
    </dsp:sp>
    <dsp:sp modelId="{BCC6AE36-1AA5-4143-A95B-3979139E867E}">
      <dsp:nvSpPr>
        <dsp:cNvPr id="0" name=""/>
        <dsp:cNvSpPr/>
      </dsp:nvSpPr>
      <dsp:spPr>
        <a:xfrm>
          <a:off x="1807898" y="3086737"/>
          <a:ext cx="1184802" cy="118480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Creation</a:t>
          </a:r>
          <a:endParaRPr lang="en-US" sz="1400" kern="1200" dirty="0"/>
        </a:p>
      </dsp:txBody>
      <dsp:txXfrm>
        <a:off x="1981408" y="3260247"/>
        <a:ext cx="837782" cy="837782"/>
      </dsp:txXfrm>
    </dsp:sp>
    <dsp:sp modelId="{41739E0B-0CE6-474B-A041-0F83ED9922E5}">
      <dsp:nvSpPr>
        <dsp:cNvPr id="0" name=""/>
        <dsp:cNvSpPr/>
      </dsp:nvSpPr>
      <dsp:spPr>
        <a:xfrm>
          <a:off x="264741" y="1543580"/>
          <a:ext cx="1184802" cy="1184802"/>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Humanity</a:t>
          </a:r>
          <a:endParaRPr lang="en-US" sz="1400" kern="1200" dirty="0"/>
        </a:p>
      </dsp:txBody>
      <dsp:txXfrm>
        <a:off x="438251" y="1717090"/>
        <a:ext cx="837782" cy="83778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4/3/14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4/3/14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66D07-3BA0-D040-A9D7-AF8DAA9A316D}" type="slidenum">
              <a:rPr lang="en-US"/>
              <a:pPr/>
              <a:t>7</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0FB4F-959A-474E-8262-C39DBF67C572}" type="slidenum">
              <a:rPr lang="en-US"/>
              <a:pPr/>
              <a:t>8</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0D411-B304-CF4D-BFDE-3B8FCCA55512}" type="slidenum">
              <a:rPr lang="en-US"/>
              <a:pPr/>
              <a:t>9</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2A64A-65B4-CD48-BA59-93F37D8B51CA}" type="slidenum">
              <a:rPr lang="en-US"/>
              <a:pPr/>
              <a:t>10</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29E44-0FC2-F743-9C4E-3190AC188CB8}" type="slidenum">
              <a:rPr lang="en-US"/>
              <a:pPr/>
              <a:t>11</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6F699-0962-9047-8991-B9B4E816EF2F}" type="slidenum">
              <a:rPr lang="en-US"/>
              <a:pPr/>
              <a:t>13</a:t>
            </a:fld>
            <a:endParaRPr lang="en-US"/>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p:txBody>
          <a:bodyPr/>
          <a:lstStyle/>
          <a:p>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48870-3EEC-1E43-B06C-E2C28B8F9131}" type="slidenum">
              <a:rPr lang="en-US"/>
              <a:pPr/>
              <a:t>14</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51575"/>
            <a:ext cx="2844800" cy="476250"/>
          </a:xfrm>
        </p:spPr>
        <p:txBody>
          <a:bodyPr/>
          <a:lstStyle>
            <a:lvl1pPr>
              <a:defRPr/>
            </a:lvl1pPr>
          </a:lstStyle>
          <a:p>
            <a:endParaRPr lang="en-AU"/>
          </a:p>
        </p:txBody>
      </p:sp>
      <p:sp>
        <p:nvSpPr>
          <p:cNvPr id="5" name="Slide Number Placeholder 4"/>
          <p:cNvSpPr>
            <a:spLocks noGrp="1"/>
          </p:cNvSpPr>
          <p:nvPr>
            <p:ph type="sldNum" sz="quarter" idx="11"/>
          </p:nvPr>
        </p:nvSpPr>
        <p:spPr>
          <a:xfrm>
            <a:off x="8737600" y="6248400"/>
            <a:ext cx="2844800" cy="476250"/>
          </a:xfrm>
        </p:spPr>
        <p:txBody>
          <a:bodyPr/>
          <a:lstStyle>
            <a:lvl1pPr>
              <a:defRPr/>
            </a:lvl1pPr>
          </a:lstStyle>
          <a:p>
            <a:fld id="{1EE92012-9CF1-7C48-BFE8-608F1F21BE1B}" type="slidenum">
              <a:rPr lang="en-AU"/>
              <a:pPr/>
              <a:t>‹#›</a:t>
            </a:fld>
            <a:endParaRPr lang="en-AU"/>
          </a:p>
        </p:txBody>
      </p:sp>
      <p:sp>
        <p:nvSpPr>
          <p:cNvPr id="6" name="Footer Placeholder 5"/>
          <p:cNvSpPr>
            <a:spLocks noGrp="1"/>
          </p:cNvSpPr>
          <p:nvPr>
            <p:ph type="ftr" sz="quarter" idx="12"/>
          </p:nvPr>
        </p:nvSpPr>
        <p:spPr>
          <a:xfrm>
            <a:off x="4165600" y="6248400"/>
            <a:ext cx="3860800" cy="476250"/>
          </a:xfrm>
        </p:spPr>
        <p:txBody>
          <a:bodyPr/>
          <a:lstStyle>
            <a:lvl1pPr>
              <a:defRPr/>
            </a:lvl1pPr>
          </a:lstStyle>
          <a:p>
            <a:endParaRPr lang="en-AU"/>
          </a:p>
        </p:txBody>
      </p:sp>
    </p:spTree>
    <p:extLst>
      <p:ext uri="{BB962C8B-B14F-4D97-AF65-F5344CB8AC3E}">
        <p14:creationId xmlns:p14="http://schemas.microsoft.com/office/powerpoint/2010/main" val="3983746223"/>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4/3/14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4/3/14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4/3/14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4/3/14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en-US" smtClean="0"/>
              <a:pPr/>
              <a:t>4/3/14</a:t>
            </a:fld>
            <a:endParaRPr lang="en-US"/>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Urban Environmental Theology</a:t>
            </a:r>
            <a:endParaRPr lang="en-US" dirty="0"/>
          </a:p>
        </p:txBody>
      </p:sp>
      <p:sp>
        <p:nvSpPr>
          <p:cNvPr id="3" name="Subtitle 2"/>
          <p:cNvSpPr>
            <a:spLocks noGrp="1"/>
          </p:cNvSpPr>
          <p:nvPr>
            <p:ph type="subTitle" idx="1"/>
          </p:nvPr>
        </p:nvSpPr>
        <p:spPr/>
        <p:txBody>
          <a:bodyPr>
            <a:normAutofit/>
          </a:bodyPr>
          <a:lstStyle/>
          <a:p>
            <a:r>
              <a:rPr lang="en-US" dirty="0" smtClean="0"/>
              <a:t>Idealists in the Slums – will they change the future cityscapes?</a:t>
            </a:r>
            <a:endParaRPr lang="en-US"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AU"/>
              <a:t>Biocentric-Environment focus</a:t>
            </a:r>
          </a:p>
        </p:txBody>
      </p:sp>
      <p:sp>
        <p:nvSpPr>
          <p:cNvPr id="25603" name="Rectangle 3"/>
          <p:cNvSpPr>
            <a:spLocks noGrp="1" noChangeArrowheads="1"/>
          </p:cNvSpPr>
          <p:nvPr>
            <p:ph type="body" idx="1"/>
          </p:nvPr>
        </p:nvSpPr>
        <p:spPr/>
        <p:txBody>
          <a:bodyPr/>
          <a:lstStyle/>
          <a:p>
            <a:r>
              <a:rPr lang="en-AU"/>
              <a:t>The Biocentric view places the environment at the centre of concern. </a:t>
            </a:r>
          </a:p>
          <a:p>
            <a:r>
              <a:rPr lang="en-AU"/>
              <a:t>Extreme versions of a Biocentric world view, such as those by Deep Ecologists, place the environment on equal or higher importance than human needs. Very few Christians adopt this stance.</a:t>
            </a:r>
          </a:p>
          <a:p>
            <a:endParaRPr lang="en-AU"/>
          </a:p>
          <a:p>
            <a:endParaRPr lang="en-AU"/>
          </a:p>
        </p:txBody>
      </p:sp>
    </p:spTree>
    <p:extLst>
      <p:ext uri="{BB962C8B-B14F-4D97-AF65-F5344CB8AC3E}">
        <p14:creationId xmlns:p14="http://schemas.microsoft.com/office/powerpoint/2010/main" val="82514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0" name="Rectangle 16"/>
          <p:cNvSpPr>
            <a:spLocks noGrp="1" noRot="1" noChangeArrowheads="1"/>
          </p:cNvSpPr>
          <p:nvPr>
            <p:ph type="title"/>
          </p:nvPr>
        </p:nvSpPr>
        <p:spPr/>
        <p:txBody>
          <a:bodyPr/>
          <a:lstStyle/>
          <a:p>
            <a:r>
              <a:rPr lang="en-AU" sz="2000"/>
              <a:t>Christian Environmental Ethical Position. </a:t>
            </a:r>
          </a:p>
        </p:txBody>
      </p:sp>
      <p:grpSp>
        <p:nvGrpSpPr>
          <p:cNvPr id="31748" name="Group 4"/>
          <p:cNvGrpSpPr>
            <a:grpSpLocks noChangeAspect="1"/>
          </p:cNvGrpSpPr>
          <p:nvPr/>
        </p:nvGrpSpPr>
        <p:grpSpPr bwMode="auto">
          <a:xfrm>
            <a:off x="0" y="1066800"/>
            <a:ext cx="12192000" cy="5410200"/>
            <a:chOff x="2342" y="3125"/>
            <a:chExt cx="6990" cy="3844"/>
          </a:xfrm>
        </p:grpSpPr>
        <p:sp>
          <p:nvSpPr>
            <p:cNvPr id="31749" name="AutoShape 5"/>
            <p:cNvSpPr>
              <a:spLocks noChangeAspect="1" noChangeArrowheads="1" noTextEdit="1"/>
            </p:cNvSpPr>
            <p:nvPr/>
          </p:nvSpPr>
          <p:spPr bwMode="auto">
            <a:xfrm>
              <a:off x="2342" y="3125"/>
              <a:ext cx="6990" cy="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0" name="_s31750"/>
            <p:cNvSpPr>
              <a:spLocks noChangeArrowheads="1" noTextEdit="1"/>
            </p:cNvSpPr>
            <p:nvPr/>
          </p:nvSpPr>
          <p:spPr bwMode="auto">
            <a:xfrm>
              <a:off x="5665" y="4326"/>
              <a:ext cx="1442" cy="1442"/>
            </a:xfrm>
            <a:prstGeom prst="ellipse">
              <a:avLst/>
            </a:prstGeom>
            <a:noFill/>
            <a:ln w="26924">
              <a:solidFill>
                <a:srgbClr val="009999"/>
              </a:solidFill>
              <a:round/>
              <a:headEnd/>
              <a:tailEnd/>
            </a:ln>
            <a:extLst>
              <a:ext uri="{909E8E84-426E-40dd-AFC4-6F175D3DCCD1}">
                <a14:hiddenFill xmlns:a14="http://schemas.microsoft.com/office/drawing/2010/main">
                  <a:solidFill>
                    <a:srgbClr val="009999">
                      <a:alpha val="50000"/>
                    </a:srgbClr>
                  </a:solidFill>
                </a14:hiddenFill>
              </a:ext>
            </a:extLst>
          </p:spPr>
          <p:txBody>
            <a:bodyPr lIns="0" tIns="0" rIns="0" bIns="0" anchor="ctr"/>
            <a:lstStyle/>
            <a:p>
              <a:endParaRPr lang="en-US"/>
            </a:p>
          </p:txBody>
        </p:sp>
        <p:sp>
          <p:nvSpPr>
            <p:cNvPr id="31751" name="_s31751"/>
            <p:cNvSpPr>
              <a:spLocks noChangeArrowheads="1"/>
            </p:cNvSpPr>
            <p:nvPr/>
          </p:nvSpPr>
          <p:spPr bwMode="auto">
            <a:xfrm>
              <a:off x="7251" y="4867"/>
              <a:ext cx="144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endParaRPr lang="en-AU" sz="2100">
                <a:latin typeface="Arial" charset="0"/>
              </a:endParaRPr>
            </a:p>
          </p:txBody>
        </p:sp>
        <p:sp>
          <p:nvSpPr>
            <p:cNvPr id="31752" name="_s31752"/>
            <p:cNvSpPr>
              <a:spLocks noChangeArrowheads="1" noTextEdit="1"/>
            </p:cNvSpPr>
            <p:nvPr/>
          </p:nvSpPr>
          <p:spPr bwMode="auto">
            <a:xfrm>
              <a:off x="4566" y="4326"/>
              <a:ext cx="1442" cy="1442"/>
            </a:xfrm>
            <a:prstGeom prst="ellipse">
              <a:avLst/>
            </a:prstGeom>
            <a:noFill/>
            <a:ln w="23749">
              <a:solidFill>
                <a:srgbClr val="99CC00"/>
              </a:solidFill>
              <a:round/>
              <a:headEnd/>
              <a:tailEnd/>
            </a:ln>
            <a:extLst>
              <a:ext uri="{909E8E84-426E-40dd-AFC4-6F175D3DCCD1}">
                <a14:hiddenFill xmlns:a14="http://schemas.microsoft.com/office/drawing/2010/main">
                  <a:solidFill>
                    <a:srgbClr val="99CC00">
                      <a:alpha val="50000"/>
                    </a:srgbClr>
                  </a:solidFill>
                </a14:hiddenFill>
              </a:ext>
            </a:extLst>
          </p:spPr>
          <p:txBody>
            <a:bodyPr lIns="0" tIns="0" rIns="0" bIns="0" anchor="ctr"/>
            <a:lstStyle/>
            <a:p>
              <a:endParaRPr lang="en-US"/>
            </a:p>
          </p:txBody>
        </p:sp>
        <p:sp>
          <p:nvSpPr>
            <p:cNvPr id="31753" name="_s31753"/>
            <p:cNvSpPr>
              <a:spLocks noChangeArrowheads="1"/>
            </p:cNvSpPr>
            <p:nvPr/>
          </p:nvSpPr>
          <p:spPr bwMode="auto">
            <a:xfrm>
              <a:off x="2980" y="4867"/>
              <a:ext cx="144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endParaRPr lang="en-AU" sz="2100">
                <a:latin typeface="Arial" charset="0"/>
              </a:endParaRPr>
            </a:p>
          </p:txBody>
        </p:sp>
        <p:sp>
          <p:nvSpPr>
            <p:cNvPr id="31754" name="Text Box 10"/>
            <p:cNvSpPr txBox="1">
              <a:spLocks noChangeArrowheads="1"/>
            </p:cNvSpPr>
            <p:nvPr/>
          </p:nvSpPr>
          <p:spPr bwMode="auto">
            <a:xfrm>
              <a:off x="2794" y="4579"/>
              <a:ext cx="1911" cy="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pPr>
                <a:buFont typeface="Symbol" charset="0"/>
                <a:buChar char="·"/>
              </a:pPr>
              <a:r>
                <a:rPr lang="en-AU" sz="2000" b="1" dirty="0">
                  <a:latin typeface="Arial" charset="0"/>
                </a:rPr>
                <a:t>Human centred based on Dominion principal.</a:t>
              </a:r>
            </a:p>
            <a:p>
              <a:pPr>
                <a:buFont typeface="Symbol" charset="0"/>
                <a:buChar char="·"/>
              </a:pPr>
              <a:r>
                <a:rPr lang="en-AU" sz="2000" b="1" dirty="0">
                  <a:latin typeface="Arial" charset="0"/>
                </a:rPr>
                <a:t>Influenced by literal Interpretation of Bible to guide ethical decision making</a:t>
              </a:r>
              <a:endParaRPr lang="en-AU" sz="2000" dirty="0">
                <a:latin typeface="Arial" charset="0"/>
              </a:endParaRPr>
            </a:p>
          </p:txBody>
        </p:sp>
        <p:sp>
          <p:nvSpPr>
            <p:cNvPr id="31755" name="Text Box 11"/>
            <p:cNvSpPr txBox="1">
              <a:spLocks noChangeArrowheads="1"/>
            </p:cNvSpPr>
            <p:nvPr/>
          </p:nvSpPr>
          <p:spPr bwMode="auto">
            <a:xfrm>
              <a:off x="7094" y="4405"/>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pPr lvl="1">
                <a:buFont typeface="Symbol" charset="0"/>
                <a:buChar char="·"/>
              </a:pPr>
              <a:r>
                <a:rPr lang="en-AU" sz="2000" b="1" dirty="0">
                  <a:latin typeface="Arial" charset="0"/>
                </a:rPr>
                <a:t>Environment centred </a:t>
              </a:r>
              <a:endParaRPr lang="en-AU" sz="2000" b="1" dirty="0" smtClean="0">
                <a:latin typeface="Arial" charset="0"/>
              </a:endParaRPr>
            </a:p>
            <a:p>
              <a:pPr lvl="1">
                <a:buFont typeface="Symbol" charset="0"/>
                <a:buChar char="·"/>
              </a:pPr>
              <a:r>
                <a:rPr lang="en-AU" sz="2000" b="1" dirty="0" smtClean="0">
                  <a:latin typeface="Arial" charset="0"/>
                </a:rPr>
                <a:t>based </a:t>
              </a:r>
              <a:r>
                <a:rPr lang="en-AU" sz="2000" b="1" dirty="0">
                  <a:latin typeface="Arial" charset="0"/>
                </a:rPr>
                <a:t>on all life on Earth was created equally </a:t>
              </a:r>
              <a:r>
                <a:rPr lang="en-AU" sz="2000" b="1" dirty="0" smtClean="0">
                  <a:latin typeface="Arial" charset="0"/>
                </a:rPr>
                <a:t>for all by </a:t>
              </a:r>
              <a:r>
                <a:rPr lang="en-AU" sz="2000" b="1" dirty="0">
                  <a:latin typeface="Arial" charset="0"/>
                </a:rPr>
                <a:t>God.</a:t>
              </a:r>
              <a:endParaRPr lang="en-AU" sz="2000" dirty="0">
                <a:latin typeface="Arial" charset="0"/>
              </a:endParaRPr>
            </a:p>
          </p:txBody>
        </p:sp>
        <p:sp>
          <p:nvSpPr>
            <p:cNvPr id="31756" name="Text Box 12"/>
            <p:cNvSpPr txBox="1">
              <a:spLocks noChangeArrowheads="1"/>
            </p:cNvSpPr>
            <p:nvPr/>
          </p:nvSpPr>
          <p:spPr bwMode="auto">
            <a:xfrm>
              <a:off x="5233" y="5634"/>
              <a:ext cx="1642"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r>
                <a:rPr lang="en-AU" sz="2000" dirty="0">
                  <a:latin typeface="Arial" charset="0"/>
                </a:rPr>
                <a:t>Combination where human needs are important, but need to look after God’s creation “Stewardship Principle</a:t>
              </a:r>
            </a:p>
          </p:txBody>
        </p:sp>
        <p:sp>
          <p:nvSpPr>
            <p:cNvPr id="31757" name="Text Box 13"/>
            <p:cNvSpPr txBox="1">
              <a:spLocks noChangeArrowheads="1"/>
            </p:cNvSpPr>
            <p:nvPr/>
          </p:nvSpPr>
          <p:spPr bwMode="auto">
            <a:xfrm>
              <a:off x="3428" y="3900"/>
              <a:ext cx="232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pPr algn="ctr"/>
              <a:r>
                <a:rPr lang="en-AU" b="1">
                  <a:latin typeface="Arial" charset="0"/>
                </a:rPr>
                <a:t>Anthropocentric</a:t>
              </a:r>
              <a:endParaRPr lang="en-AU">
                <a:latin typeface="Arial" charset="0"/>
              </a:endParaRPr>
            </a:p>
          </p:txBody>
        </p:sp>
        <p:sp>
          <p:nvSpPr>
            <p:cNvPr id="31758" name="Text Box 14"/>
            <p:cNvSpPr txBox="1">
              <a:spLocks noChangeArrowheads="1"/>
            </p:cNvSpPr>
            <p:nvPr/>
          </p:nvSpPr>
          <p:spPr bwMode="auto">
            <a:xfrm>
              <a:off x="5952" y="3900"/>
              <a:ext cx="2325"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pPr algn="ctr"/>
              <a:r>
                <a:rPr lang="en-AU" b="1">
                  <a:latin typeface="Arial" charset="0"/>
                </a:rPr>
                <a:t>Biocentric</a:t>
              </a:r>
              <a:endParaRPr lang="en-AU">
                <a:latin typeface="Arial" charset="0"/>
              </a:endParaRPr>
            </a:p>
          </p:txBody>
        </p:sp>
      </p:grpSp>
    </p:spTree>
    <p:extLst>
      <p:ext uri="{BB962C8B-B14F-4D97-AF65-F5344CB8AC3E}">
        <p14:creationId xmlns:p14="http://schemas.microsoft.com/office/powerpoint/2010/main" val="28625234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Readings – Limit it to urban habitat and urban theology of place</a:t>
            </a:r>
            <a:endParaRPr lang="en-US" sz="2800" dirty="0"/>
          </a:p>
        </p:txBody>
      </p:sp>
      <p:sp>
        <p:nvSpPr>
          <p:cNvPr id="3" name="SmartArt Placeholder 2"/>
          <p:cNvSpPr>
            <a:spLocks noGrp="1"/>
          </p:cNvSpPr>
          <p:nvPr>
            <p:ph type="dgm" idx="1"/>
          </p:nvPr>
        </p:nvSpPr>
        <p:spPr/>
      </p:sp>
    </p:spTree>
    <p:extLst>
      <p:ext uri="{BB962C8B-B14F-4D97-AF65-F5344CB8AC3E}">
        <p14:creationId xmlns:p14="http://schemas.microsoft.com/office/powerpoint/2010/main" val="3896216438"/>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AU"/>
              <a:t>Creation Theology </a:t>
            </a:r>
            <a:br>
              <a:rPr lang="en-AU"/>
            </a:br>
            <a:r>
              <a:rPr lang="en-AU" sz="2400"/>
              <a:t>(Green Theology)</a:t>
            </a:r>
          </a:p>
        </p:txBody>
      </p:sp>
      <p:sp>
        <p:nvSpPr>
          <p:cNvPr id="15363" name="Rectangle 3"/>
          <p:cNvSpPr>
            <a:spLocks noGrp="1" noChangeArrowheads="1"/>
          </p:cNvSpPr>
          <p:nvPr>
            <p:ph type="body" idx="1"/>
          </p:nvPr>
        </p:nvSpPr>
        <p:spPr/>
        <p:txBody>
          <a:bodyPr/>
          <a:lstStyle/>
          <a:p>
            <a:pPr>
              <a:lnSpc>
                <a:spcPct val="80000"/>
              </a:lnSpc>
            </a:pPr>
            <a:r>
              <a:rPr lang="en-AU" sz="2000" b="1"/>
              <a:t>As a result of Christians re-evaluating their position on the environment there has been a push towards a Creation Centred Theology</a:t>
            </a:r>
            <a:endParaRPr lang="en-AU" sz="2000"/>
          </a:p>
          <a:p>
            <a:pPr>
              <a:lnSpc>
                <a:spcPct val="80000"/>
              </a:lnSpc>
            </a:pPr>
            <a:r>
              <a:rPr lang="en-AU" sz="2000"/>
              <a:t>Creation Theology is concerned with the cherishing of all life and all people, as gifts from God.  Creation Theology (or Green Theology) is influencing the Christian position on the environment as it encourages Christians to focus on God’s creative power and for them to appreciate that this is important. By valuing God’s creative power we as humans would not purposely destroy the environment. </a:t>
            </a:r>
          </a:p>
          <a:p>
            <a:pPr>
              <a:lnSpc>
                <a:spcPct val="80000"/>
              </a:lnSpc>
            </a:pPr>
            <a:r>
              <a:rPr lang="en-AU" sz="2000"/>
              <a:t>There are many examples of Creation Theology playing a key role in many Christian Churches:</a:t>
            </a:r>
          </a:p>
          <a:p>
            <a:pPr lvl="1">
              <a:lnSpc>
                <a:spcPct val="80000"/>
              </a:lnSpc>
            </a:pPr>
            <a:r>
              <a:rPr lang="en-AU" sz="1800" b="1"/>
              <a:t>Declaration on the Environment Document </a:t>
            </a:r>
            <a:r>
              <a:rPr lang="en-AU" sz="1800"/>
              <a:t>(Catholic and Orthodox) </a:t>
            </a:r>
            <a:endParaRPr lang="en-AU" sz="1800" b="1"/>
          </a:p>
          <a:p>
            <a:pPr lvl="1">
              <a:lnSpc>
                <a:spcPct val="80000"/>
              </a:lnSpc>
            </a:pPr>
            <a:r>
              <a:rPr lang="en-AU" sz="1800" b="1"/>
              <a:t>Sustaining Creation </a:t>
            </a:r>
            <a:r>
              <a:rPr lang="en-AU" sz="1800"/>
              <a:t>(Ecumenical Position)</a:t>
            </a:r>
            <a:endParaRPr lang="en-AU" sz="1800" b="1"/>
          </a:p>
          <a:p>
            <a:pPr lvl="1">
              <a:lnSpc>
                <a:spcPct val="80000"/>
              </a:lnSpc>
            </a:pPr>
            <a:r>
              <a:rPr lang="en-AU" sz="1800" b="1"/>
              <a:t>Pastoral Letter by Queensland's Bishops on the Great Barrier reef</a:t>
            </a:r>
          </a:p>
          <a:p>
            <a:pPr>
              <a:lnSpc>
                <a:spcPct val="80000"/>
              </a:lnSpc>
            </a:pPr>
            <a:endParaRPr lang="en-AU" sz="2000"/>
          </a:p>
          <a:p>
            <a:pPr>
              <a:lnSpc>
                <a:spcPct val="80000"/>
              </a:lnSpc>
            </a:pPr>
            <a:endParaRPr lang="en-AU" sz="2000"/>
          </a:p>
          <a:p>
            <a:pPr>
              <a:lnSpc>
                <a:spcPct val="80000"/>
              </a:lnSpc>
            </a:pPr>
            <a:endParaRPr lang="en-AU" sz="2000" b="1"/>
          </a:p>
          <a:p>
            <a:pPr>
              <a:lnSpc>
                <a:spcPct val="80000"/>
              </a:lnSpc>
            </a:pPr>
            <a:endParaRPr lang="en-US" sz="2000"/>
          </a:p>
        </p:txBody>
      </p:sp>
    </p:spTree>
    <p:extLst>
      <p:ext uri="{BB962C8B-B14F-4D97-AF65-F5344CB8AC3E}">
        <p14:creationId xmlns:p14="http://schemas.microsoft.com/office/powerpoint/2010/main" val="281714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203200" y="381000"/>
            <a:ext cx="11582400" cy="5181600"/>
          </a:xfrm>
        </p:spPr>
        <p:txBody>
          <a:bodyPr/>
          <a:lstStyle/>
          <a:p>
            <a:pPr>
              <a:buFont typeface="Wingdings" charset="0"/>
              <a:buNone/>
            </a:pPr>
            <a:r>
              <a:rPr lang="en-US" b="1" i="1" u="sng" dirty="0"/>
              <a:t>Hildegard of </a:t>
            </a:r>
            <a:r>
              <a:rPr lang="en-US" b="1" i="1" u="sng" dirty="0" err="1"/>
              <a:t>Bingen</a:t>
            </a:r>
            <a:endParaRPr lang="en-AU" dirty="0"/>
          </a:p>
          <a:p>
            <a:r>
              <a:rPr lang="en-AU" dirty="0"/>
              <a:t>Hildegard of </a:t>
            </a:r>
            <a:r>
              <a:rPr lang="en-AU" dirty="0" err="1"/>
              <a:t>Bingen</a:t>
            </a:r>
            <a:r>
              <a:rPr lang="en-AU" dirty="0"/>
              <a:t> was a leader of a monastic community in the 12th century. She was a famous student of nature who investigated and made use of the </a:t>
            </a:r>
            <a:r>
              <a:rPr lang="en-AU" b="1" dirty="0"/>
              <a:t>healing qualities of nature</a:t>
            </a:r>
            <a:r>
              <a:rPr lang="en-AU" dirty="0"/>
              <a:t> and taught of the need to </a:t>
            </a:r>
            <a:r>
              <a:rPr lang="en-AU" b="1" dirty="0"/>
              <a:t>respect nature and learn from it</a:t>
            </a:r>
            <a:r>
              <a:rPr lang="en-AU" dirty="0"/>
              <a:t>. Her writings, music and art all reflect a profound sense of oneness with creation and an immense respect for the work of the creator</a:t>
            </a:r>
            <a:r>
              <a:rPr lang="en-AU" dirty="0" smtClean="0"/>
              <a:t>.</a:t>
            </a:r>
          </a:p>
          <a:p>
            <a:endParaRPr lang="en-AU" b="1" i="1" u="sng" dirty="0"/>
          </a:p>
          <a:p>
            <a:endParaRPr lang="en-AU" b="1" i="1" u="sng" dirty="0"/>
          </a:p>
          <a:p>
            <a:endParaRPr lang="en-AU" dirty="0"/>
          </a:p>
        </p:txBody>
      </p:sp>
      <p:sp>
        <p:nvSpPr>
          <p:cNvPr id="2" name="Rectangle 1"/>
          <p:cNvSpPr/>
          <p:nvPr/>
        </p:nvSpPr>
        <p:spPr>
          <a:xfrm>
            <a:off x="8157173" y="5648921"/>
            <a:ext cx="2634054" cy="205184"/>
          </a:xfrm>
          <a:prstGeom prst="rect">
            <a:avLst/>
          </a:prstGeom>
        </p:spPr>
        <p:txBody>
          <a:bodyPr wrap="none">
            <a:spAutoFit/>
          </a:bodyPr>
          <a:lstStyle/>
          <a:p>
            <a:pPr marL="228600" lvl="0" indent="-228600">
              <a:lnSpc>
                <a:spcPct val="90000"/>
              </a:lnSpc>
              <a:spcBef>
                <a:spcPts val="1800"/>
              </a:spcBef>
              <a:buClr>
                <a:srgbClr val="D680A5"/>
              </a:buClr>
              <a:buSzPct val="90000"/>
              <a:buFont typeface="Arial" pitchFamily="34" charset="0"/>
              <a:buChar char="•"/>
            </a:pPr>
            <a:r>
              <a:rPr lang="en-AU" sz="800" u="sng" dirty="0">
                <a:solidFill>
                  <a:srgbClr val="595959"/>
                </a:solidFill>
              </a:rPr>
              <a:t>A number of these slides are from Steven Newman</a:t>
            </a:r>
          </a:p>
        </p:txBody>
      </p:sp>
    </p:spTree>
    <p:extLst>
      <p:ext uri="{BB962C8B-B14F-4D97-AF65-F5344CB8AC3E}">
        <p14:creationId xmlns:p14="http://schemas.microsoft.com/office/powerpoint/2010/main" val="239237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Some Thoughts on the TUL655: Advocacy and the Urban Environment as a course on </a:t>
            </a:r>
            <a:br>
              <a:rPr lang="en-US" dirty="0"/>
            </a:br>
            <a:r>
              <a:rPr lang="en-US" dirty="0" smtClean="0"/>
              <a:t>Environmental </a:t>
            </a:r>
            <a:r>
              <a:rPr lang="en-US" dirty="0"/>
              <a:t>Theology </a:t>
            </a:r>
          </a:p>
        </p:txBody>
      </p:sp>
      <p:sp>
        <p:nvSpPr>
          <p:cNvPr id="3" name="Subtitle 2"/>
          <p:cNvSpPr>
            <a:spLocks noGrp="1"/>
          </p:cNvSpPr>
          <p:nvPr>
            <p:ph type="subTitle" idx="1"/>
          </p:nvPr>
        </p:nvSpPr>
        <p:spPr/>
        <p:txBody>
          <a:bodyPr>
            <a:normAutofit/>
          </a:bodyPr>
          <a:lstStyle/>
          <a:p>
            <a:r>
              <a:rPr lang="en-US" dirty="0" smtClean="0"/>
              <a:t>Idealists in the Slums – will they change the future cityscapes?</a:t>
            </a:r>
            <a:endParaRPr lang="en-US" dirty="0"/>
          </a:p>
        </p:txBody>
      </p:sp>
    </p:spTree>
    <p:extLst>
      <p:ext uri="{BB962C8B-B14F-4D97-AF65-F5344CB8AC3E}">
        <p14:creationId xmlns:p14="http://schemas.microsoft.com/office/powerpoint/2010/main" val="92145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Some Thoughts on the TUL655: Advocacy and the Urban </a:t>
            </a:r>
            <a:r>
              <a:rPr lang="en-US" dirty="0" smtClean="0"/>
              <a:t>Environment</a:t>
            </a:r>
            <a:endParaRPr lang="en-US" dirty="0"/>
          </a:p>
        </p:txBody>
      </p:sp>
      <p:sp>
        <p:nvSpPr>
          <p:cNvPr id="3" name="Subtitle 2"/>
          <p:cNvSpPr>
            <a:spLocks noGrp="1"/>
          </p:cNvSpPr>
          <p:nvPr>
            <p:ph type="subTitle" idx="1"/>
          </p:nvPr>
        </p:nvSpPr>
        <p:spPr/>
        <p:txBody>
          <a:bodyPr>
            <a:normAutofit/>
          </a:bodyPr>
          <a:lstStyle/>
          <a:p>
            <a:r>
              <a:rPr lang="en-US" dirty="0" smtClean="0"/>
              <a:t>Idealists in the Slums – will they change the future cityscapes?</a:t>
            </a:r>
            <a:endParaRPr lang="en-US" dirty="0"/>
          </a:p>
        </p:txBody>
      </p:sp>
    </p:spTree>
    <p:extLst>
      <p:ext uri="{BB962C8B-B14F-4D97-AF65-F5344CB8AC3E}">
        <p14:creationId xmlns:p14="http://schemas.microsoft.com/office/powerpoint/2010/main" val="364094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364" y="4681994"/>
            <a:ext cx="6075768" cy="1852252"/>
          </a:xfrm>
        </p:spPr>
        <p:txBody>
          <a:bodyPr>
            <a:normAutofit fontScale="90000"/>
          </a:bodyPr>
          <a:lstStyle/>
          <a:p>
            <a:r>
              <a:rPr lang="en-US" dirty="0" smtClean="0"/>
              <a:t>Urban Theology: God’s Envisioning of the Human Habitat</a:t>
            </a:r>
            <a:br>
              <a:rPr lang="en-US" dirty="0" smtClean="0"/>
            </a:br>
            <a:r>
              <a:rPr lang="en-US" sz="2700" dirty="0" smtClean="0"/>
              <a:t>(Genesis Nature of God in a Garden predicts the Garden in the Holy Life-giving Cubic City)</a:t>
            </a:r>
            <a:endParaRPr lang="en-US" sz="2700" dirty="0"/>
          </a:p>
        </p:txBody>
      </p:sp>
      <p:pic>
        <p:nvPicPr>
          <p:cNvPr id="6" name="Picture Placeholder 5"/>
          <p:cNvPicPr>
            <a:picLocks noGrp="1" noChangeAspect="1"/>
          </p:cNvPicPr>
          <p:nvPr>
            <p:ph type="pic" idx="1"/>
          </p:nvPr>
        </p:nvPicPr>
        <p:blipFill>
          <a:blip r:embed="rId2"/>
          <a:srcRect l="16667" r="16667"/>
          <a:stretch>
            <a:fillRect/>
          </a:stretch>
        </p:blipFill>
        <p:spPr>
          <a:xfrm>
            <a:off x="1954704" y="1431993"/>
            <a:ext cx="2527420" cy="2843348"/>
          </a:xfrm>
        </p:spPr>
      </p:pic>
      <p:sp>
        <p:nvSpPr>
          <p:cNvPr id="4" name="Text Placeholder 3"/>
          <p:cNvSpPr>
            <a:spLocks noGrp="1"/>
          </p:cNvSpPr>
          <p:nvPr>
            <p:ph type="body" sz="half" idx="2"/>
          </p:nvPr>
        </p:nvSpPr>
        <p:spPr>
          <a:xfrm>
            <a:off x="809272" y="5043106"/>
            <a:ext cx="4880536" cy="1431990"/>
          </a:xfrm>
          <a:solidFill>
            <a:schemeClr val="bg1">
              <a:alpha val="20000"/>
            </a:schemeClr>
          </a:solidFill>
          <a:effectLst>
            <a:outerShdw blurRad="50800" dist="38100" dir="2700000" algn="tl" rotWithShape="0">
              <a:srgbClr val="000000">
                <a:alpha val="43000"/>
              </a:srgbClr>
            </a:outerShdw>
          </a:effectLst>
        </p:spPr>
        <p:txBody>
          <a:bodyPr>
            <a:noAutofit/>
          </a:bodyPr>
          <a:lstStyle/>
          <a:p>
            <a:r>
              <a:rPr lang="en-US" sz="3200" dirty="0" smtClean="0">
                <a:solidFill>
                  <a:schemeClr val="accent1"/>
                </a:solidFill>
              </a:rPr>
              <a:t>Urban Planning as a Reflection of God’s Work</a:t>
            </a:r>
            <a:endParaRPr lang="en-US" sz="3200" dirty="0">
              <a:solidFill>
                <a:schemeClr val="accent1"/>
              </a:solidFill>
            </a:endParaRPr>
          </a:p>
        </p:txBody>
      </p:sp>
      <p:sp>
        <p:nvSpPr>
          <p:cNvPr id="5" name="TextBox 4"/>
          <p:cNvSpPr txBox="1"/>
          <p:nvPr/>
        </p:nvSpPr>
        <p:spPr>
          <a:xfrm>
            <a:off x="5988616" y="273946"/>
            <a:ext cx="5851662" cy="4247317"/>
          </a:xfrm>
          <a:prstGeom prst="rect">
            <a:avLst/>
          </a:prstGeom>
          <a:noFill/>
        </p:spPr>
        <p:txBody>
          <a:bodyPr wrap="square" rtlCol="0">
            <a:spAutoFit/>
          </a:bodyPr>
          <a:lstStyle/>
          <a:p>
            <a:r>
              <a:rPr lang="en-US" dirty="0"/>
              <a:t>In seeking to discern God’s will regarding the created order (earth), the context of theology </a:t>
            </a:r>
            <a:r>
              <a:rPr lang="en-US" dirty="0" smtClean="0"/>
              <a:t>assumes </a:t>
            </a:r>
            <a:r>
              <a:rPr lang="en-US" dirty="0"/>
              <a:t>major importance. The context shifts from a primary focus on me and my salvation to </a:t>
            </a:r>
            <a:r>
              <a:rPr lang="en-US" dirty="0" smtClean="0"/>
              <a:t>the </a:t>
            </a:r>
            <a:r>
              <a:rPr lang="en-US" dirty="0"/>
              <a:t>well-being of human communities and the planet. Individuals are embedded in a network of </a:t>
            </a:r>
            <a:r>
              <a:rPr lang="en-US" dirty="0" smtClean="0"/>
              <a:t>social </a:t>
            </a:r>
            <a:r>
              <a:rPr lang="en-US" dirty="0"/>
              <a:t>and ecological relationships, and shaped by forces that operate on a transnational level. </a:t>
            </a:r>
          </a:p>
          <a:p>
            <a:endParaRPr lang="en-US" dirty="0" smtClean="0"/>
          </a:p>
          <a:p>
            <a:r>
              <a:rPr lang="en-US" dirty="0" smtClean="0"/>
              <a:t>Our </a:t>
            </a:r>
            <a:r>
              <a:rPr lang="en-US" dirty="0"/>
              <a:t>eco-social and global context calls theology to view the self or subject, not as an individual </a:t>
            </a:r>
            <a:r>
              <a:rPr lang="en-US" dirty="0" smtClean="0"/>
              <a:t> who </a:t>
            </a:r>
            <a:r>
              <a:rPr lang="en-US" dirty="0"/>
              <a:t>is “saved” for life in another world, but as one who is embodied, relational, and </a:t>
            </a:r>
            <a:r>
              <a:rPr lang="en-US" dirty="0" smtClean="0"/>
              <a:t> interdependent </a:t>
            </a:r>
            <a:r>
              <a:rPr lang="en-US" dirty="0"/>
              <a:t>with everyone and everything else. </a:t>
            </a:r>
            <a:endParaRPr lang="en-US" dirty="0" smtClean="0"/>
          </a:p>
          <a:p>
            <a:r>
              <a:rPr lang="en-US" dirty="0" smtClean="0"/>
              <a:t>			Richard </a:t>
            </a:r>
            <a:r>
              <a:rPr lang="en-US" dirty="0" err="1" smtClean="0"/>
              <a:t>Slimbach</a:t>
            </a:r>
            <a:endParaRPr lang="en-US" dirty="0"/>
          </a:p>
          <a:p>
            <a:endParaRPr lang="en-US" dirty="0"/>
          </a:p>
        </p:txBody>
      </p:sp>
      <p:sp>
        <p:nvSpPr>
          <p:cNvPr id="7" name="TextBox 6"/>
          <p:cNvSpPr txBox="1"/>
          <p:nvPr/>
        </p:nvSpPr>
        <p:spPr>
          <a:xfrm>
            <a:off x="1967156" y="4358238"/>
            <a:ext cx="2539870" cy="338554"/>
          </a:xfrm>
          <a:prstGeom prst="rect">
            <a:avLst/>
          </a:prstGeom>
          <a:noFill/>
        </p:spPr>
        <p:txBody>
          <a:bodyPr wrap="square" rtlCol="0">
            <a:spAutoFit/>
          </a:bodyPr>
          <a:lstStyle/>
          <a:p>
            <a:r>
              <a:rPr lang="en-US" sz="800" dirty="0"/>
              <a:t>http://fc01.deviantart.net/fs70/f/2013/350/8/a/levitation_city_by_fractales75-d6y6pf9.jpg</a:t>
            </a:r>
          </a:p>
        </p:txBody>
      </p:sp>
      <p:graphicFrame>
        <p:nvGraphicFramePr>
          <p:cNvPr id="8" name="Diagram 7"/>
          <p:cNvGraphicFramePr/>
          <p:nvPr>
            <p:extLst>
              <p:ext uri="{D42A27DB-BD31-4B8C-83A1-F6EECF244321}">
                <p14:modId xmlns:p14="http://schemas.microsoft.com/office/powerpoint/2010/main" val="55182763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07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18" y="457518"/>
            <a:ext cx="4942786" cy="1188720"/>
          </a:xfrm>
        </p:spPr>
        <p:txBody>
          <a:bodyPr>
            <a:normAutofit fontScale="90000"/>
          </a:bodyPr>
          <a:lstStyle/>
          <a:p>
            <a:r>
              <a:rPr lang="en-US" dirty="0" smtClean="0"/>
              <a:t>Table: Two </a:t>
            </a:r>
            <a:r>
              <a:rPr lang="en-US" dirty="0"/>
              <a:t>P</a:t>
            </a:r>
            <a:r>
              <a:rPr lang="en-US" dirty="0" smtClean="0"/>
              <a:t>oles of</a:t>
            </a:r>
            <a:br>
              <a:rPr lang="en-US" dirty="0" smtClean="0"/>
            </a:br>
            <a:r>
              <a:rPr lang="en-US" dirty="0" smtClean="0"/>
              <a:t> Urban Habitat Theology </a:t>
            </a:r>
            <a:endParaRPr lang="en-US" dirty="0"/>
          </a:p>
        </p:txBody>
      </p:sp>
      <p:sp>
        <p:nvSpPr>
          <p:cNvPr id="3" name="Content Placeholder 2"/>
          <p:cNvSpPr>
            <a:spLocks noGrp="1"/>
          </p:cNvSpPr>
          <p:nvPr>
            <p:ph sz="half" idx="1"/>
          </p:nvPr>
        </p:nvSpPr>
        <p:spPr>
          <a:xfrm>
            <a:off x="344680" y="1780478"/>
            <a:ext cx="4800600" cy="4271963"/>
          </a:xfrm>
        </p:spPr>
        <p:txBody>
          <a:bodyPr/>
          <a:lstStyle/>
          <a:p>
            <a:r>
              <a:rPr lang="en-US" dirty="0" smtClean="0"/>
              <a:t>What </a:t>
            </a:r>
            <a:r>
              <a:rPr lang="en-US" smtClean="0"/>
              <a:t>are ten </a:t>
            </a:r>
            <a:r>
              <a:rPr lang="en-US" dirty="0"/>
              <a:t>p</a:t>
            </a:r>
            <a:r>
              <a:rPr lang="en-US" smtClean="0"/>
              <a:t>rinciples </a:t>
            </a:r>
            <a:r>
              <a:rPr lang="en-US" dirty="0" smtClean="0"/>
              <a:t>of the environment in the scriptures?</a:t>
            </a:r>
          </a:p>
          <a:p>
            <a:r>
              <a:rPr lang="en-US" dirty="0" smtClean="0"/>
              <a:t>What is the Global Conversation to which they are linked?</a:t>
            </a:r>
          </a:p>
          <a:p>
            <a:r>
              <a:rPr lang="en-US" dirty="0" smtClean="0"/>
              <a:t>What is the Slum Conversation to which they are linked? </a:t>
            </a:r>
            <a:endParaRPr lang="en-US" dirty="0"/>
          </a:p>
        </p:txBody>
      </p:sp>
      <p:graphicFrame>
        <p:nvGraphicFramePr>
          <p:cNvPr id="5" name="Content Placeholder 4" descr="Sample table with 3 columns, 4 rows" title="Table"/>
          <p:cNvGraphicFramePr>
            <a:graphicFrameLocks noGrp="1"/>
          </p:cNvGraphicFramePr>
          <p:nvPr>
            <p:ph sz="half" idx="2"/>
            <p:extLst>
              <p:ext uri="{D42A27DB-BD31-4B8C-83A1-F6EECF244321}">
                <p14:modId xmlns:p14="http://schemas.microsoft.com/office/powerpoint/2010/main" val="2728639173"/>
              </p:ext>
            </p:extLst>
          </p:nvPr>
        </p:nvGraphicFramePr>
        <p:xfrm>
          <a:off x="5540403" y="323582"/>
          <a:ext cx="5696850" cy="5866360"/>
        </p:xfrm>
        <a:graphic>
          <a:graphicData uri="http://schemas.openxmlformats.org/drawingml/2006/table">
            <a:tbl>
              <a:tblPr firstRow="1" bandRow="1">
                <a:effectLst>
                  <a:outerShdw blurRad="50800" dist="38100" dir="2700000" algn="tl" rotWithShape="0">
                    <a:srgbClr val="000000">
                      <a:alpha val="43000"/>
                    </a:srgbClr>
                  </a:outerShdw>
                </a:effectLst>
                <a:tableStyleId>{3B4B98B0-60AC-42C2-AFA5-B58CD77FA1E5}</a:tableStyleId>
              </a:tblPr>
              <a:tblGrid>
                <a:gridCol w="1898950"/>
                <a:gridCol w="1898950"/>
                <a:gridCol w="1898950"/>
              </a:tblGrid>
              <a:tr h="562841">
                <a:tc>
                  <a:txBody>
                    <a:bodyPr/>
                    <a:lstStyle/>
                    <a:p>
                      <a:endParaRPr lang="en-US" dirty="0"/>
                    </a:p>
                  </a:txBody>
                  <a:tcPr anchor="ctr"/>
                </a:tc>
                <a:tc>
                  <a:txBody>
                    <a:bodyPr/>
                    <a:lstStyle/>
                    <a:p>
                      <a:pPr algn="ctr"/>
                      <a:r>
                        <a:rPr lang="en-US" dirty="0" smtClean="0"/>
                        <a:t>Local Issue: slum community theology</a:t>
                      </a:r>
                      <a:endParaRPr lang="en-US" dirty="0"/>
                    </a:p>
                  </a:txBody>
                  <a:tcPr anchor="ctr"/>
                </a:tc>
                <a:tc>
                  <a:txBody>
                    <a:bodyPr/>
                    <a:lstStyle/>
                    <a:p>
                      <a:pPr algn="ctr"/>
                      <a:r>
                        <a:rPr lang="en-US" dirty="0" smtClean="0"/>
                        <a:t>Global</a:t>
                      </a:r>
                      <a:r>
                        <a:rPr lang="en-US" baseline="0" dirty="0" smtClean="0"/>
                        <a:t> Theology of the urban environment</a:t>
                      </a:r>
                      <a:endParaRPr lang="en-US" dirty="0"/>
                    </a:p>
                  </a:txBody>
                  <a:tcPr anchor="ctr"/>
                </a:tc>
              </a:tr>
              <a:tr h="562841">
                <a:tc>
                  <a:txBody>
                    <a:bodyPr/>
                    <a:lstStyle/>
                    <a:p>
                      <a:r>
                        <a:rPr lang="en-US" dirty="0" smtClean="0"/>
                        <a:t>Presence of Spirit</a:t>
                      </a:r>
                      <a:endParaRPr lang="en-US" dirty="0"/>
                    </a:p>
                  </a:txBody>
                  <a:tcPr anchor="ctr"/>
                </a:tc>
                <a:tc>
                  <a:txBody>
                    <a:bodyPr/>
                    <a:lstStyle/>
                    <a:p>
                      <a:pPr algn="ctr"/>
                      <a:r>
                        <a:rPr lang="en-US" dirty="0" smtClean="0"/>
                        <a:t>Training Families</a:t>
                      </a:r>
                      <a:r>
                        <a:rPr lang="en-US" baseline="0" dirty="0" smtClean="0"/>
                        <a:t> in Environmental Bible Studies</a:t>
                      </a:r>
                      <a:endParaRPr lang="en-US" dirty="0"/>
                    </a:p>
                  </a:txBody>
                  <a:tcPr anchor="ctr"/>
                </a:tc>
                <a:tc>
                  <a:txBody>
                    <a:bodyPr/>
                    <a:lstStyle/>
                    <a:p>
                      <a:pPr algn="ctr"/>
                      <a:r>
                        <a:rPr lang="en-US" dirty="0" smtClean="0"/>
                        <a:t>Hovering over</a:t>
                      </a:r>
                      <a:r>
                        <a:rPr lang="en-US" baseline="0" dirty="0" smtClean="0"/>
                        <a:t> creation of urban globe</a:t>
                      </a:r>
                      <a:endParaRPr lang="en-US" dirty="0"/>
                    </a:p>
                  </a:txBody>
                  <a:tcPr anchor="ctr"/>
                </a:tc>
              </a:tr>
              <a:tr h="562841">
                <a:tc>
                  <a:txBody>
                    <a:bodyPr/>
                    <a:lstStyle/>
                    <a:p>
                      <a:r>
                        <a:rPr lang="en-US" dirty="0" smtClean="0"/>
                        <a:t>Restoration of Creation</a:t>
                      </a:r>
                      <a:endParaRPr lang="en-US" dirty="0"/>
                    </a:p>
                  </a:txBody>
                  <a:tcPr anchor="ctr"/>
                </a:tc>
                <a:tc>
                  <a:txBody>
                    <a:bodyPr/>
                    <a:lstStyle/>
                    <a:p>
                      <a:pPr algn="ctr"/>
                      <a:r>
                        <a:rPr lang="en-US" dirty="0" smtClean="0"/>
                        <a:t>Proactive Engagement in Sites and Services with water, space, garbage collection and gardens</a:t>
                      </a:r>
                      <a:endParaRPr lang="en-US" dirty="0"/>
                    </a:p>
                  </a:txBody>
                  <a:tcPr anchor="ctr"/>
                </a:tc>
                <a:tc>
                  <a:txBody>
                    <a:bodyPr/>
                    <a:lstStyle/>
                    <a:p>
                      <a:pPr algn="ctr"/>
                      <a:r>
                        <a:rPr lang="en-US" dirty="0" smtClean="0"/>
                        <a:t>Moving creation to a City in which is the garden and life-giving stream with healing trees</a:t>
                      </a:r>
                      <a:endParaRPr lang="en-US" dirty="0"/>
                    </a:p>
                  </a:txBody>
                  <a:tcPr anchor="ctr"/>
                </a:tc>
              </a:tr>
              <a:tr h="562841">
                <a:tc>
                  <a:txBody>
                    <a:bodyPr/>
                    <a:lstStyle/>
                    <a:p>
                      <a:r>
                        <a:rPr lang="en-US" dirty="0" smtClean="0"/>
                        <a:t>Manage</a:t>
                      </a:r>
                      <a:r>
                        <a:rPr lang="en-US" baseline="0" dirty="0" smtClean="0"/>
                        <a:t> the Earth</a:t>
                      </a:r>
                      <a:endParaRPr lang="en-US" dirty="0"/>
                    </a:p>
                  </a:txBody>
                  <a:tcPr anchor="ctr"/>
                </a:tc>
                <a:tc>
                  <a:txBody>
                    <a:bodyPr/>
                    <a:lstStyle/>
                    <a:p>
                      <a:pPr algn="ctr"/>
                      <a:r>
                        <a:rPr lang="en-US" dirty="0" smtClean="0"/>
                        <a:t>Slum community as human growth environment</a:t>
                      </a:r>
                      <a:endParaRPr lang="en-US" dirty="0"/>
                    </a:p>
                  </a:txBody>
                  <a:tcPr anchor="ctr"/>
                </a:tc>
                <a:tc>
                  <a:txBody>
                    <a:bodyPr/>
                    <a:lstStyle/>
                    <a:p>
                      <a:pPr algn="ctr"/>
                      <a:r>
                        <a:rPr lang="en-US" dirty="0" smtClean="0"/>
                        <a:t>Cities as Human Habitats</a:t>
                      </a:r>
                    </a:p>
                    <a:p>
                      <a:pPr algn="ctr"/>
                      <a:endParaRPr lang="en-US" dirty="0"/>
                    </a:p>
                  </a:txBody>
                  <a:tcPr anchor="ctr"/>
                </a:tc>
              </a:tr>
              <a:tr h="562841">
                <a:tc>
                  <a:txBody>
                    <a:bodyPr/>
                    <a:lstStyle/>
                    <a:p>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sp>
        <p:nvSpPr>
          <p:cNvPr id="4" name="TextBox 3"/>
          <p:cNvSpPr txBox="1"/>
          <p:nvPr/>
        </p:nvSpPr>
        <p:spPr>
          <a:xfrm>
            <a:off x="174305" y="6201151"/>
            <a:ext cx="6474179" cy="369332"/>
          </a:xfrm>
          <a:prstGeom prst="rect">
            <a:avLst/>
          </a:prstGeom>
          <a:noFill/>
        </p:spPr>
        <p:txBody>
          <a:bodyPr wrap="square" rtlCol="0">
            <a:spAutoFit/>
          </a:bodyPr>
          <a:lstStyle/>
          <a:p>
            <a:r>
              <a:rPr lang="en-US" dirty="0" smtClean="0"/>
              <a:t>The Biblical Vision drives the Human Local Issues Engagement</a:t>
            </a:r>
            <a:endParaRPr lang="en-US" dirty="0"/>
          </a:p>
        </p:txBody>
      </p:sp>
    </p:spTree>
    <p:extLst>
      <p:ext uri="{BB962C8B-B14F-4D97-AF65-F5344CB8AC3E}">
        <p14:creationId xmlns:p14="http://schemas.microsoft.com/office/powerpoint/2010/main" val="15705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763581"/>
          </a:xfrm>
        </p:spPr>
        <p:txBody>
          <a:bodyPr/>
          <a:lstStyle/>
          <a:p>
            <a:r>
              <a:rPr lang="en-US" dirty="0" smtClean="0"/>
              <a:t>Local Issue – Global Theologies</a:t>
            </a:r>
            <a:endParaRPr lang="en-US" dirty="0"/>
          </a:p>
        </p:txBody>
      </p:sp>
      <p:sp>
        <p:nvSpPr>
          <p:cNvPr id="3" name="Content Placeholder 2"/>
          <p:cNvSpPr>
            <a:spLocks noGrp="1"/>
          </p:cNvSpPr>
          <p:nvPr>
            <p:ph idx="1"/>
          </p:nvPr>
        </p:nvSpPr>
        <p:spPr>
          <a:xfrm>
            <a:off x="708287" y="1208888"/>
            <a:ext cx="10721999" cy="5201883"/>
          </a:xfrm>
        </p:spPr>
        <p:txBody>
          <a:bodyPr>
            <a:normAutofit fontScale="47500" lnSpcReduction="20000"/>
          </a:bodyPr>
          <a:lstStyle/>
          <a:p>
            <a:pPr marL="0" indent="0" algn="ctr">
              <a:buNone/>
            </a:pPr>
            <a:r>
              <a:rPr lang="en-US" sz="5600" dirty="0"/>
              <a:t>We have chosen to </a:t>
            </a:r>
            <a:r>
              <a:rPr lang="en-US" sz="5600" dirty="0" smtClean="0"/>
              <a:t>design </a:t>
            </a:r>
            <a:r>
              <a:rPr lang="en-US" sz="5600" dirty="0"/>
              <a:t>this course with a focus on the grassroots issue – “no land, </a:t>
            </a:r>
            <a:r>
              <a:rPr lang="en-US" sz="5600" dirty="0" smtClean="0"/>
              <a:t> little </a:t>
            </a:r>
            <a:r>
              <a:rPr lang="en-US" sz="5600" dirty="0"/>
              <a:t>development of the slum environment” - and the practice of transforming the core </a:t>
            </a:r>
            <a:r>
              <a:rPr lang="en-US" sz="5600" dirty="0" smtClean="0"/>
              <a:t> issue </a:t>
            </a:r>
            <a:r>
              <a:rPr lang="en-US" sz="5600" dirty="0"/>
              <a:t>for the poor of land tenure and with that of then transforming the slum </a:t>
            </a:r>
            <a:r>
              <a:rPr lang="en-US" sz="5600" dirty="0" smtClean="0"/>
              <a:t> environment </a:t>
            </a:r>
            <a:r>
              <a:rPr lang="en-US" sz="5600" dirty="0"/>
              <a:t>with sites and services, interfaced with urban planning authorities. This </a:t>
            </a:r>
            <a:r>
              <a:rPr lang="en-US" sz="5600" dirty="0" smtClean="0"/>
              <a:t> paper </a:t>
            </a:r>
            <a:r>
              <a:rPr lang="en-US" sz="5600" dirty="0"/>
              <a:t>approaches it from a perspective we chose to leave as peripheral to the core of </a:t>
            </a:r>
            <a:r>
              <a:rPr lang="en-US" sz="5600" dirty="0" smtClean="0"/>
              <a:t> grassroots </a:t>
            </a:r>
            <a:r>
              <a:rPr lang="en-US" sz="5600" dirty="0"/>
              <a:t>issues, the macro-American view of global environmentalism. However </a:t>
            </a:r>
            <a:r>
              <a:rPr lang="en-US" sz="5600" dirty="0" smtClean="0"/>
              <a:t> reference </a:t>
            </a:r>
            <a:r>
              <a:rPr lang="en-US" sz="5600" dirty="0"/>
              <a:t>to this massive field is included in this paper to bridge the gap between these </a:t>
            </a:r>
            <a:r>
              <a:rPr lang="en-US" sz="5600" dirty="0" smtClean="0"/>
              <a:t> two </a:t>
            </a:r>
            <a:r>
              <a:rPr lang="en-US" sz="5600" dirty="0"/>
              <a:t>locational-cultural perspectives and open the door to wider studies in this field. </a:t>
            </a:r>
          </a:p>
          <a:p>
            <a:pPr marL="0" indent="0" algn="ctr">
              <a:buNone/>
            </a:pPr>
            <a:r>
              <a:rPr lang="en-US" sz="5600" dirty="0" smtClean="0"/>
              <a:t> Likely </a:t>
            </a:r>
            <a:r>
              <a:rPr lang="en-US" sz="5600" dirty="0"/>
              <a:t>a number in this program over the years will find this leads to a pathway to </a:t>
            </a:r>
            <a:r>
              <a:rPr lang="en-US" sz="5600" dirty="0" smtClean="0"/>
              <a:t> integrate </a:t>
            </a:r>
            <a:r>
              <a:rPr lang="en-US" sz="5600" dirty="0"/>
              <a:t>their faith and global environmental change, and the proclamation of a gospel </a:t>
            </a:r>
            <a:r>
              <a:rPr lang="en-US" sz="5600" dirty="0" smtClean="0"/>
              <a:t> that </a:t>
            </a:r>
            <a:r>
              <a:rPr lang="en-US" sz="5600" dirty="0"/>
              <a:t>brings not only redemption to individuals, but restoration of the created order </a:t>
            </a:r>
            <a:r>
              <a:rPr lang="en-US" sz="5600" dirty="0" smtClean="0"/>
              <a:t> through </a:t>
            </a:r>
            <a:r>
              <a:rPr lang="en-US" sz="5600" dirty="0"/>
              <a:t>the structures of engagement with creation, an environmental gospel that requires </a:t>
            </a:r>
            <a:r>
              <a:rPr lang="en-US" sz="5600" dirty="0" smtClean="0"/>
              <a:t> public </a:t>
            </a:r>
            <a:r>
              <a:rPr lang="en-US" sz="5600" dirty="0"/>
              <a:t>repentance on a massive scale. </a:t>
            </a: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Roots of Environmental Theology</a:t>
            </a:r>
            <a:endParaRPr lang="en-US" dirty="0"/>
          </a:p>
        </p:txBody>
      </p:sp>
      <p:sp>
        <p:nvSpPr>
          <p:cNvPr id="3" name="Content Placeholder 2"/>
          <p:cNvSpPr>
            <a:spLocks noGrp="1"/>
          </p:cNvSpPr>
          <p:nvPr>
            <p:ph sz="half" idx="1"/>
          </p:nvPr>
        </p:nvSpPr>
        <p:spPr/>
        <p:txBody>
          <a:bodyPr/>
          <a:lstStyle/>
          <a:p>
            <a:r>
              <a:rPr lang="en-US" dirty="0" smtClean="0"/>
              <a:t>God-Humanity-Creation linkages in the creation narratives.</a:t>
            </a:r>
          </a:p>
          <a:p>
            <a:r>
              <a:rPr lang="en-US" dirty="0" smtClean="0"/>
              <a:t>What was our definition of the Kingdom of God?</a:t>
            </a:r>
          </a:p>
          <a:p>
            <a:r>
              <a:rPr lang="en-US" dirty="0" smtClean="0"/>
              <a:t>His reign over all, resulting in the redemption of humanity and restoration of creation.</a:t>
            </a:r>
            <a:endParaRPr lang="en-US" dirty="0"/>
          </a:p>
        </p:txBody>
      </p:sp>
      <p:graphicFrame>
        <p:nvGraphicFramePr>
          <p:cNvPr id="5" name="Content Placeholder 4" descr="Radial Venn" title="SmartArt"/>
          <p:cNvGraphicFramePr>
            <a:graphicFrameLocks noGrp="1"/>
          </p:cNvGraphicFramePr>
          <p:nvPr>
            <p:ph sz="half" idx="2"/>
            <p:extLst>
              <p:ext uri="{D42A27DB-BD31-4B8C-83A1-F6EECF244321}">
                <p14:modId xmlns:p14="http://schemas.microsoft.com/office/powerpoint/2010/main" val="1409457630"/>
              </p:ext>
            </p:extLst>
          </p:nvPr>
        </p:nvGraphicFramePr>
        <p:xfrm>
          <a:off x="6324600" y="1905000"/>
          <a:ext cx="4800600" cy="427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327107" y="4603545"/>
            <a:ext cx="736099" cy="369332"/>
          </a:xfrm>
          <a:prstGeom prst="rect">
            <a:avLst/>
          </a:prstGeom>
          <a:noFill/>
        </p:spPr>
        <p:txBody>
          <a:bodyPr wrap="none" rtlCol="0">
            <a:spAutoFit/>
          </a:bodyPr>
          <a:lstStyle/>
          <a:p>
            <a:r>
              <a:rPr lang="en-US" dirty="0" smtClean="0"/>
              <a:t>Rules</a:t>
            </a:r>
          </a:p>
        </p:txBody>
      </p:sp>
      <p:sp>
        <p:nvSpPr>
          <p:cNvPr id="6" name="TextBox 5"/>
          <p:cNvSpPr txBox="1"/>
          <p:nvPr/>
        </p:nvSpPr>
        <p:spPr>
          <a:xfrm>
            <a:off x="9415333" y="2918428"/>
            <a:ext cx="1085115" cy="369332"/>
          </a:xfrm>
          <a:prstGeom prst="rect">
            <a:avLst/>
          </a:prstGeom>
          <a:noFill/>
        </p:spPr>
        <p:txBody>
          <a:bodyPr wrap="none" rtlCol="0">
            <a:spAutoFit/>
          </a:bodyPr>
          <a:lstStyle/>
          <a:p>
            <a:r>
              <a:rPr lang="en-US" dirty="0" smtClean="0"/>
              <a:t>Redeems</a:t>
            </a:r>
            <a:endParaRPr lang="en-US" dirty="0"/>
          </a:p>
        </p:txBody>
      </p:sp>
      <p:sp>
        <p:nvSpPr>
          <p:cNvPr id="7" name="TextBox 6"/>
          <p:cNvSpPr txBox="1"/>
          <p:nvPr/>
        </p:nvSpPr>
        <p:spPr>
          <a:xfrm>
            <a:off x="8230782" y="3223702"/>
            <a:ext cx="1257821" cy="369332"/>
          </a:xfrm>
          <a:prstGeom prst="rect">
            <a:avLst/>
          </a:prstGeom>
          <a:noFill/>
        </p:spPr>
        <p:txBody>
          <a:bodyPr wrap="square" rtlCol="0">
            <a:spAutoFit/>
          </a:bodyPr>
          <a:lstStyle/>
          <a:p>
            <a:r>
              <a:rPr lang="en-US" dirty="0" smtClean="0"/>
              <a:t>Rules</a:t>
            </a:r>
            <a:endParaRPr lang="en-US" dirty="0"/>
          </a:p>
        </p:txBody>
      </p:sp>
      <p:sp>
        <p:nvSpPr>
          <p:cNvPr id="8" name="TextBox 7"/>
          <p:cNvSpPr txBox="1"/>
          <p:nvPr/>
        </p:nvSpPr>
        <p:spPr>
          <a:xfrm>
            <a:off x="9323496" y="4584991"/>
            <a:ext cx="736099" cy="369332"/>
          </a:xfrm>
          <a:prstGeom prst="rect">
            <a:avLst/>
          </a:prstGeom>
          <a:noFill/>
        </p:spPr>
        <p:txBody>
          <a:bodyPr wrap="none" rtlCol="0">
            <a:spAutoFit/>
          </a:bodyPr>
          <a:lstStyle/>
          <a:p>
            <a:r>
              <a:rPr lang="en-US" dirty="0" smtClean="0"/>
              <a:t>Rules</a:t>
            </a:r>
            <a:endParaRPr lang="en-US" dirty="0"/>
          </a:p>
        </p:txBody>
      </p:sp>
      <p:sp>
        <p:nvSpPr>
          <p:cNvPr id="9" name="TextBox 8"/>
          <p:cNvSpPr txBox="1"/>
          <p:nvPr/>
        </p:nvSpPr>
        <p:spPr>
          <a:xfrm>
            <a:off x="7895672" y="3754734"/>
            <a:ext cx="1765214" cy="646331"/>
          </a:xfrm>
          <a:prstGeom prst="rect">
            <a:avLst/>
          </a:prstGeom>
          <a:solidFill>
            <a:schemeClr val="accent1">
              <a:alpha val="20000"/>
            </a:schemeClr>
          </a:solidFill>
        </p:spPr>
        <p:txBody>
          <a:bodyPr wrap="none" rtlCol="0">
            <a:spAutoFit/>
          </a:bodyPr>
          <a:lstStyle/>
          <a:p>
            <a:pPr lvl="0"/>
            <a:r>
              <a:rPr lang="en-US" dirty="0" smtClean="0"/>
              <a:t>Kingdom of God</a:t>
            </a:r>
          </a:p>
          <a:p>
            <a:endParaRPr lang="en-US" dirty="0"/>
          </a:p>
        </p:txBody>
      </p:sp>
      <p:sp>
        <p:nvSpPr>
          <p:cNvPr id="10" name="TextBox 9"/>
          <p:cNvSpPr txBox="1"/>
          <p:nvPr/>
        </p:nvSpPr>
        <p:spPr>
          <a:xfrm>
            <a:off x="8194148" y="4603545"/>
            <a:ext cx="1056700" cy="369332"/>
          </a:xfrm>
          <a:prstGeom prst="rect">
            <a:avLst/>
          </a:prstGeom>
          <a:noFill/>
        </p:spPr>
        <p:txBody>
          <a:bodyPr wrap="none" rtlCol="0">
            <a:spAutoFit/>
          </a:bodyPr>
          <a:lstStyle/>
          <a:p>
            <a:r>
              <a:rPr lang="en-US" dirty="0" smtClean="0"/>
              <a:t>Restores</a:t>
            </a:r>
            <a:endParaRPr lang="en-US" dirty="0"/>
          </a:p>
        </p:txBody>
      </p:sp>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1066800" y="457518"/>
            <a:ext cx="10058400" cy="739159"/>
          </a:xfrm>
        </p:spPr>
        <p:txBody>
          <a:bodyPr>
            <a:normAutofit fontScale="90000"/>
          </a:bodyPr>
          <a:lstStyle/>
          <a:p>
            <a:r>
              <a:rPr lang="en-AU" b="0" dirty="0"/>
              <a:t>Anthropocentric-</a:t>
            </a:r>
            <a:br>
              <a:rPr lang="en-AU" b="0" dirty="0"/>
            </a:br>
            <a:r>
              <a:rPr lang="en-AU" sz="2400" b="0" dirty="0"/>
              <a:t>Human Centred</a:t>
            </a:r>
          </a:p>
        </p:txBody>
      </p:sp>
      <p:sp>
        <p:nvSpPr>
          <p:cNvPr id="23556" name="Rectangle 4"/>
          <p:cNvSpPr>
            <a:spLocks noGrp="1" noChangeArrowheads="1"/>
          </p:cNvSpPr>
          <p:nvPr>
            <p:ph type="body" idx="1"/>
          </p:nvPr>
        </p:nvSpPr>
        <p:spPr>
          <a:xfrm>
            <a:off x="609600" y="1295399"/>
            <a:ext cx="10972800" cy="4162916"/>
          </a:xfrm>
          <a:noFill/>
          <a:ln/>
        </p:spPr>
        <p:txBody>
          <a:bodyPr>
            <a:noAutofit/>
          </a:bodyPr>
          <a:lstStyle/>
          <a:p>
            <a:pPr marL="0" indent="0">
              <a:tabLst>
                <a:tab pos="6724650" algn="l"/>
              </a:tabLst>
            </a:pPr>
            <a:r>
              <a:rPr lang="en-AU" dirty="0"/>
              <a:t>Early environmentalists, such as Lyn White </a:t>
            </a:r>
            <a:r>
              <a:rPr lang="en-AU" dirty="0" err="1"/>
              <a:t>Jr</a:t>
            </a:r>
            <a:r>
              <a:rPr lang="en-AU" dirty="0"/>
              <a:t>, heavily criticised the Judeo-Christian traditions for being one of the major vehicles for the destruction of the earth.</a:t>
            </a:r>
          </a:p>
          <a:p>
            <a:pPr marL="0" indent="0">
              <a:tabLst>
                <a:tab pos="6724650" algn="l"/>
              </a:tabLst>
            </a:pPr>
            <a:r>
              <a:rPr lang="en-AU" dirty="0"/>
              <a:t> Particularly Christianity, which underpinned western civilisation for the past 1500 years, was seen as having an ANTHROPECENTRIC (human centred) view when it came to ethics.</a:t>
            </a:r>
          </a:p>
          <a:p>
            <a:pPr marL="0" indent="0">
              <a:tabLst>
                <a:tab pos="6724650" algn="l"/>
              </a:tabLst>
            </a:pPr>
            <a:r>
              <a:rPr lang="en-AU" dirty="0"/>
              <a:t>Christians placed human concerns at the centre of ethical considerations and the earth was for humans to do with what they like.</a:t>
            </a:r>
          </a:p>
          <a:p>
            <a:pPr marL="0" indent="0">
              <a:tabLst>
                <a:tab pos="6724650" algn="l"/>
              </a:tabLst>
            </a:pPr>
            <a:r>
              <a:rPr lang="en-AU" dirty="0"/>
              <a:t>The source of this viewpoint was that Christians believed that the earth and everything on it was given by God to man to rule over and subdue because Genesis 1:28  states:</a:t>
            </a:r>
            <a:endParaRPr lang="en-US" dirty="0"/>
          </a:p>
        </p:txBody>
      </p:sp>
      <p:sp>
        <p:nvSpPr>
          <p:cNvPr id="23557" name="Text Box 5"/>
          <p:cNvSpPr txBox="1">
            <a:spLocks noChangeArrowheads="1"/>
          </p:cNvSpPr>
          <p:nvPr/>
        </p:nvSpPr>
        <p:spPr bwMode="auto">
          <a:xfrm>
            <a:off x="2747666" y="5372839"/>
            <a:ext cx="8326734"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AU" i="1" dirty="0">
                <a:latin typeface="Arial" charset="0"/>
              </a:rPr>
              <a:t>And God blessed them, and God said to them, 'Be fruitful and multiply, and fill the earth and subdue it; and have </a:t>
            </a:r>
            <a:r>
              <a:rPr lang="en-AU" b="1" i="1" dirty="0">
                <a:latin typeface="Arial" charset="0"/>
              </a:rPr>
              <a:t>dominion</a:t>
            </a:r>
            <a:r>
              <a:rPr lang="en-AU" i="1" dirty="0">
                <a:latin typeface="Arial" charset="0"/>
              </a:rPr>
              <a:t> over the fish of the sea and over the birds of the air and over every living thing that moves upon the earth'" (Genesis 1:28).</a:t>
            </a:r>
          </a:p>
          <a:p>
            <a:pPr>
              <a:spcBef>
                <a:spcPct val="50000"/>
              </a:spcBef>
            </a:pPr>
            <a:endParaRPr lang="en-AU" dirty="0">
              <a:latin typeface="Arial" charset="0"/>
            </a:endParaRPr>
          </a:p>
        </p:txBody>
      </p:sp>
    </p:spTree>
    <p:extLst>
      <p:ext uri="{BB962C8B-B14F-4D97-AF65-F5344CB8AC3E}">
        <p14:creationId xmlns:p14="http://schemas.microsoft.com/office/powerpoint/2010/main" val="33197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Grp="1" noChangeArrowheads="1"/>
          </p:cNvSpPr>
          <p:nvPr>
            <p:ph type="body" idx="1"/>
          </p:nvPr>
        </p:nvSpPr>
        <p:spPr>
          <a:xfrm>
            <a:off x="406400" y="685801"/>
            <a:ext cx="11176000" cy="5440363"/>
          </a:xfrm>
          <a:noFill/>
          <a:ln/>
        </p:spPr>
        <p:txBody>
          <a:bodyPr>
            <a:normAutofit lnSpcReduction="10000"/>
          </a:bodyPr>
          <a:lstStyle/>
          <a:p>
            <a:pPr>
              <a:lnSpc>
                <a:spcPct val="95000"/>
              </a:lnSpc>
            </a:pPr>
            <a:r>
              <a:rPr lang="en-AU" sz="2400"/>
              <a:t>Throughout its history, many Christians literally interpreted this to mean that “man” could do what “he” liked to the environment as God gave DOMINION to “him”.</a:t>
            </a:r>
          </a:p>
          <a:p>
            <a:pPr>
              <a:lnSpc>
                <a:spcPct val="95000"/>
              </a:lnSpc>
            </a:pPr>
            <a:r>
              <a:rPr lang="en-AU" sz="2400"/>
              <a:t>Another aspect was that Christianity was also heavily influenced by Greek philosophy which saw the world ordered hierarchically with nature being very low on the hierarchy.</a:t>
            </a:r>
          </a:p>
          <a:p>
            <a:pPr>
              <a:lnSpc>
                <a:spcPct val="95000"/>
              </a:lnSpc>
            </a:pPr>
            <a:r>
              <a:rPr lang="en-AU" sz="2400"/>
              <a:t>Unfortunately, these two viewpoints allowed Christians to adopt a very ANTHROPECENTRIC focus and not consider their destruction of the environment as a moral dilemma. </a:t>
            </a:r>
          </a:p>
          <a:p>
            <a:pPr>
              <a:lnSpc>
                <a:spcPct val="95000"/>
              </a:lnSpc>
            </a:pPr>
            <a:r>
              <a:rPr lang="en-AU" sz="2400"/>
              <a:t>There are some Protestant Variants, such as some Evangelical and Pentecostal churches, who hold an anthropecentric world view as they still literally interpret the Bible </a:t>
            </a:r>
          </a:p>
          <a:p>
            <a:pPr>
              <a:lnSpc>
                <a:spcPct val="95000"/>
              </a:lnSpc>
            </a:pPr>
            <a:r>
              <a:rPr lang="en-AU" sz="2400"/>
              <a:t>Science was to adopt a very similar position as early science was heavily influenced by Christianity.</a:t>
            </a:r>
          </a:p>
        </p:txBody>
      </p:sp>
    </p:spTree>
    <p:extLst>
      <p:ext uri="{BB962C8B-B14F-4D97-AF65-F5344CB8AC3E}">
        <p14:creationId xmlns:p14="http://schemas.microsoft.com/office/powerpoint/2010/main" val="119657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508000" y="533401"/>
            <a:ext cx="10972800" cy="4525963"/>
          </a:xfrm>
        </p:spPr>
        <p:txBody>
          <a:bodyPr/>
          <a:lstStyle/>
          <a:p>
            <a:r>
              <a:rPr lang="en-AU"/>
              <a:t>Current views on environmental ethics within Christianity are still based on these two view points. It seems that the variants that base their ethical teachings on the literal interpretation of the Bible, tend to have an anthropocentric point of view, whereas, other variants tend to have a combination of biocentric and anthropocentric</a:t>
            </a:r>
          </a:p>
          <a:p>
            <a:endParaRPr lang="en-AU"/>
          </a:p>
        </p:txBody>
      </p:sp>
    </p:spTree>
    <p:extLst>
      <p:ext uri="{BB962C8B-B14F-4D97-AF65-F5344CB8AC3E}">
        <p14:creationId xmlns:p14="http://schemas.microsoft.com/office/powerpoint/2010/main" val="74506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eme1">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Theme1.thmx</Template>
  <TotalTime>0</TotalTime>
  <Words>1313</Words>
  <Application>Microsoft Macintosh PowerPoint</Application>
  <PresentationFormat>Custom</PresentationFormat>
  <Paragraphs>95</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Theme1</vt:lpstr>
      <vt:lpstr>Urban Environmental Theology</vt:lpstr>
      <vt:lpstr>Some Thoughts on the TUL655: Advocacy and the Urban Environment</vt:lpstr>
      <vt:lpstr>Urban Theology: God’s Envisioning of the Human Habitat (Genesis Nature of God in a Garden predicts the Garden in the Holy Life-giving Cubic City)</vt:lpstr>
      <vt:lpstr>Table: Two Poles of  Urban Habitat Theology </vt:lpstr>
      <vt:lpstr>Local Issue – Global Theologies</vt:lpstr>
      <vt:lpstr>Roots of Environmental Theology</vt:lpstr>
      <vt:lpstr>Anthropocentric- Human Centred</vt:lpstr>
      <vt:lpstr>PowerPoint Presentation</vt:lpstr>
      <vt:lpstr>PowerPoint Presentation</vt:lpstr>
      <vt:lpstr>Biocentric-Environment focus</vt:lpstr>
      <vt:lpstr>Christian Environmental Ethical Position. </vt:lpstr>
      <vt:lpstr>Readings – Limit it to urban habitat and urban theology of place</vt:lpstr>
      <vt:lpstr>Creation Theology  (Green Theology)</vt:lpstr>
      <vt:lpstr>PowerPoint Presentation</vt:lpstr>
      <vt:lpstr>Some Thoughts on the TUL655: Advocacy and the Urban Environment as a course on  Environmental Theology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2014-04-03T16:13:10Z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